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  <p:sldMasterId id="2147483659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72" r:id="rId9"/>
    <p:sldId id="262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jRWH3GMhwRdVfbUZ3AjO5LWXWdR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6471FBC-056B-467B-BF82-21131D585E14}">
  <a:tblStyle styleId="{C6471FBC-056B-467B-BF82-21131D585E14}" styleName="Table_0">
    <a:wholeTbl>
      <a:tcTxStyle b="off" i="off">
        <a:font>
          <a:latin typeface="Tw Cen MT"/>
          <a:ea typeface="Tw Cen MT"/>
          <a:cs typeface="Tw Cen MT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F1FA"/>
          </a:solidFill>
        </a:fill>
      </a:tcStyle>
    </a:wholeTbl>
    <a:band1H>
      <a:tcTxStyle b="off" i="off"/>
      <a:tcStyle>
        <a:tcBdr/>
        <a:fill>
          <a:solidFill>
            <a:srgbClr val="CBE2F5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BE2F5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67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customschemas.google.com/relationships/presentationmetadata" Target="metadata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43766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68244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3" name="Google Shape;20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77753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5" name="Google Shape;22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1692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4663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ad0884726e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g2ad0884726e_0_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1" name="Google Shape;251;g2ad0884726e_0_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4698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3903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31503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18388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64114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0" name="Google Shape;12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19360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b85d50529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g2b85d505295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" name="Google Shape;144;g2b85d505295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5279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58092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3" name="Google Shape;17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0549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3" name="Google Shape;17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179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4" name="Google Shape;18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1866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2" name="Google Shape;19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13981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apositiva titolo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rgbClr val="148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4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 extrusionOk="0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4"/>
          <p:cNvSpPr txBox="1"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5000"/>
              <a:buFont typeface="Twentieth Century"/>
              <a:buNone/>
              <a:defRPr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4"/>
          <p:cNvSpPr txBox="1"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0C0C0C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1" name="Google Shape;21;p14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24" name="Google Shape;24;p14"/>
          <p:cNvCxnSpPr/>
          <p:nvPr/>
        </p:nvCxnSpPr>
        <p:spPr>
          <a:xfrm rot="10800000">
            <a:off x="8386843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1482AB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olo e testo verticale" type="vertTitleAndTx">
  <p:cSld name="VERTICAL_TITLE_AND_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6"/>
          <p:cNvSpPr txBox="1">
            <a:spLocks noGrp="1"/>
          </p:cNvSpPr>
          <p:nvPr>
            <p:ph type="title"/>
          </p:nvPr>
        </p:nvSpPr>
        <p:spPr>
          <a:xfrm rot="5400000">
            <a:off x="7334251" y="2152650"/>
            <a:ext cx="54102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91425" rIns="45700" bIns="91425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6"/>
          <p:cNvSpPr txBox="1">
            <a:spLocks noGrp="1"/>
          </p:cNvSpPr>
          <p:nvPr>
            <p:ph type="body" idx="1"/>
          </p:nvPr>
        </p:nvSpPr>
        <p:spPr>
          <a:xfrm rot="5400000">
            <a:off x="2076451" y="-323850"/>
            <a:ext cx="5410200" cy="75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?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6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6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83" name="Google Shape;83;p26"/>
          <p:cNvCxnSpPr/>
          <p:nvPr/>
        </p:nvCxnSpPr>
        <p:spPr>
          <a:xfrm rot="10800000">
            <a:off x="10058400" y="59263"/>
            <a:ext cx="0" cy="914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7"/>
          <p:cNvSpPr txBox="1"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?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7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7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6"/>
          <p:cNvSpPr txBox="1"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6"/>
          <p:cNvSpPr txBox="1"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?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28" name="Google Shape;28;p16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6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6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2"/>
          <p:cNvSpPr txBox="1"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2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2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2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uota" type="blank">
  <p:cSld name="BLANK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1"/>
          <p:cNvSpPr txBox="1"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45700" rIns="137150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 b="0" cap="none">
                <a:solidFill>
                  <a:schemeClr val="accen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body" idx="2"/>
          </p:nvPr>
        </p:nvSpPr>
        <p:spPr>
          <a:xfrm>
            <a:off x="1024128" y="2967788"/>
            <a:ext cx="4754880" cy="3341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?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body" idx="3"/>
          </p:nvPr>
        </p:nvSpPr>
        <p:spPr>
          <a:xfrm>
            <a:off x="5990888" y="2179636"/>
            <a:ext cx="475488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45700" rIns="137150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 b="0" cap="none">
                <a:solidFill>
                  <a:schemeClr val="accen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1"/>
          <p:cNvSpPr txBox="1">
            <a:spLocks noGrp="1"/>
          </p:cNvSpPr>
          <p:nvPr>
            <p:ph type="body" idx="4"/>
          </p:nvPr>
        </p:nvSpPr>
        <p:spPr>
          <a:xfrm>
            <a:off x="5990888" y="2967788"/>
            <a:ext cx="4754880" cy="3341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?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46" name="Google Shape;46;p21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1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1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mmagine con didascalia" type="picTx">
  <p:cSld name="PICTURE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4"/>
          <p:cNvSpPr txBox="1"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5000"/>
              <a:buFont typeface="Twentieth Century"/>
              <a:buNone/>
              <a:defRPr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4"/>
          <p:cNvSpPr>
            <a:spLocks noGrp="1"/>
          </p:cNvSpPr>
          <p:nvPr>
            <p:ph type="pic" idx="2"/>
          </p:nvPr>
        </p:nvSpPr>
        <p:spPr>
          <a:xfrm>
            <a:off x="0" y="-1"/>
            <a:ext cx="12188952" cy="4572000"/>
          </a:xfrm>
          <a:prstGeom prst="rect">
            <a:avLst/>
          </a:prstGeom>
          <a:solidFill>
            <a:srgbClr val="76CEEF"/>
          </a:solidFill>
          <a:ln>
            <a:noFill/>
          </a:ln>
        </p:spPr>
      </p:sp>
      <p:sp>
        <p:nvSpPr>
          <p:cNvPr id="52" name="Google Shape;52;p24"/>
          <p:cNvSpPr txBox="1">
            <a:spLocks noGrp="1"/>
          </p:cNvSpPr>
          <p:nvPr>
            <p:ph type="body" idx="1"/>
          </p:nvPr>
        </p:nvSpPr>
        <p:spPr>
          <a:xfrm>
            <a:off x="8610600" y="4960138"/>
            <a:ext cx="32004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0C0C0C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4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4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56" name="Google Shape;56;p24"/>
          <p:cNvCxnSpPr/>
          <p:nvPr/>
        </p:nvCxnSpPr>
        <p:spPr>
          <a:xfrm rot="10800000">
            <a:off x="8386843" y="5264106"/>
            <a:ext cx="0" cy="914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0"/>
          <p:cNvSpPr txBox="1"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body" idx="1"/>
          </p:nvPr>
        </p:nvSpPr>
        <p:spPr>
          <a:xfrm>
            <a:off x="1024127" y="22860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?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body" idx="2"/>
          </p:nvPr>
        </p:nvSpPr>
        <p:spPr>
          <a:xfrm>
            <a:off x="5989320" y="22860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?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3"/>
          <p:cNvSpPr txBox="1"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Twentieth Century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body" idx="1"/>
          </p:nvPr>
        </p:nvSpPr>
        <p:spPr>
          <a:xfrm>
            <a:off x="5715000" y="822960"/>
            <a:ext cx="5678424" cy="5184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 "/>
              <a:defRPr sz="2400"/>
            </a:lvl1pPr>
            <a:lvl2pPr marL="914400" lvl="1" indent="-355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Char char="?"/>
              <a:defRPr sz="2000"/>
            </a:lvl2pPr>
            <a:lvl3pPr marL="1371600" lvl="2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?"/>
              <a:defRPr sz="1600"/>
            </a:lvl3pPr>
            <a:lvl4pPr marL="1828800" lvl="3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?"/>
              <a:defRPr sz="1600"/>
            </a:lvl4pPr>
            <a:lvl5pPr marL="2286000" lvl="4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?"/>
              <a:defRPr sz="1600"/>
            </a:lvl5pPr>
            <a:lvl6pPr marL="2743200" lvl="5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?"/>
              <a:defRPr sz="1600"/>
            </a:lvl6pPr>
            <a:lvl7pPr marL="3200400" lvl="6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?"/>
              <a:defRPr sz="1600"/>
            </a:lvl7pPr>
            <a:lvl8pPr marL="3657600" lvl="7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?"/>
              <a:defRPr sz="1600"/>
            </a:lvl8pPr>
            <a:lvl9pPr marL="4114800" lvl="8" indent="-3302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?"/>
              <a:defRPr sz="1600"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body" idx="2"/>
          </p:nvPr>
        </p:nvSpPr>
        <p:spPr>
          <a:xfrm>
            <a:off x="1024128" y="2257506"/>
            <a:ext cx="4389120" cy="3762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8" name="Google Shape;68;p23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5"/>
          <p:cNvSpPr txBox="1"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body" idx="1"/>
          </p:nvPr>
        </p:nvSpPr>
        <p:spPr>
          <a:xfrm rot="5400000">
            <a:off x="3872485" y="-562356"/>
            <a:ext cx="4023360" cy="9720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?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?"/>
              <a:defRPr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5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5000"/>
              <a:buFont typeface="Twentieth Century"/>
              <a:buNone/>
              <a:defRPr sz="5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3"/>
          <p:cNvSpPr txBox="1"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Twentieth Century"/>
              <a:buChar char=" "/>
              <a:defRPr sz="22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🢝"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2" name="Google Shape;12;p13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15" name="Google Shape;15;p13"/>
          <p:cNvCxnSpPr/>
          <p:nvPr/>
        </p:nvCxnSpPr>
        <p:spPr>
          <a:xfrm rot="10800000">
            <a:off x="762000" y="826324"/>
            <a:ext cx="0" cy="914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5"/>
          <p:cNvSpPr txBox="1"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5000"/>
              <a:buFont typeface="Twentieth Century"/>
              <a:buNone/>
              <a:defRPr sz="5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15"/>
          <p:cNvSpPr txBox="1"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Twentieth Century"/>
              <a:buChar char=" "/>
              <a:defRPr sz="22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🢝"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Noto Sans Symbols"/>
              <a:buChar char="🢝"/>
              <a:defRPr sz="14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87" name="Google Shape;87;p15"/>
          <p:cNvSpPr txBox="1">
            <a:spLocks noGrp="1"/>
          </p:cNvSpPr>
          <p:nvPr>
            <p:ph type="dt" idx="10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sldNum" idx="12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cxnSp>
        <p:nvCxnSpPr>
          <p:cNvPr id="90" name="Google Shape;90;p15"/>
          <p:cNvCxnSpPr/>
          <p:nvPr/>
        </p:nvCxnSpPr>
        <p:spPr>
          <a:xfrm rot="10800000">
            <a:off x="762000" y="826324"/>
            <a:ext cx="0" cy="914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02" name="Google Shape;102;p1"/>
          <p:cNvSpPr/>
          <p:nvPr/>
        </p:nvSpPr>
        <p:spPr>
          <a:xfrm>
            <a:off x="484632" y="486184"/>
            <a:ext cx="3248522" cy="5885632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03" name="Google Shape;103;p1"/>
          <p:cNvSpPr txBox="1">
            <a:spLocks noGrp="1"/>
          </p:cNvSpPr>
          <p:nvPr>
            <p:ph type="subTitle" idx="1"/>
          </p:nvPr>
        </p:nvSpPr>
        <p:spPr>
          <a:xfrm>
            <a:off x="768485" y="858475"/>
            <a:ext cx="2629727" cy="514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400" b="1">
                <a:solidFill>
                  <a:schemeClr val="lt1"/>
                </a:solidFill>
              </a:rPr>
              <a:t>Prof.ssa Iaquinta</a:t>
            </a:r>
            <a:r>
              <a:rPr lang="en-US" sz="2400">
                <a:solidFill>
                  <a:schemeClr val="lt1"/>
                </a:solidFill>
              </a:rPr>
              <a:t> Prof. Liuzza </a:t>
            </a:r>
            <a:endParaRPr/>
          </a:p>
          <a:p>
            <a:pPr marL="0" lvl="0" indent="0" algn="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2400"/>
              <a:buNone/>
            </a:pPr>
            <a:r>
              <a:rPr lang="en-US" sz="2400">
                <a:solidFill>
                  <a:schemeClr val="lt1"/>
                </a:solidFill>
              </a:rPr>
              <a:t>Prof.ssa Sarica</a:t>
            </a:r>
            <a:endParaRPr/>
          </a:p>
        </p:txBody>
      </p:sp>
      <p:pic>
        <p:nvPicPr>
          <p:cNvPr id="104" name="Google Shape;104;p1" descr="Immagine che contiene testo, emblema, simbolo, logo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 t="17428" r="2" b="8199"/>
          <a:stretch/>
        </p:blipFill>
        <p:spPr>
          <a:xfrm>
            <a:off x="3897745" y="486184"/>
            <a:ext cx="7794722" cy="5885632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"/>
          <p:cNvSpPr/>
          <p:nvPr/>
        </p:nvSpPr>
        <p:spPr>
          <a:xfrm>
            <a:off x="3897745" y="486184"/>
            <a:ext cx="7794722" cy="5885631"/>
          </a:xfrm>
          <a:prstGeom prst="rect">
            <a:avLst/>
          </a:prstGeom>
          <a:solidFill>
            <a:schemeClr val="accent1">
              <a:alpha val="6823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06" name="Google Shape;106;p1"/>
          <p:cNvSpPr txBox="1">
            <a:spLocks noGrp="1"/>
          </p:cNvSpPr>
          <p:nvPr>
            <p:ph type="ctrTitle"/>
          </p:nvPr>
        </p:nvSpPr>
        <p:spPr>
          <a:xfrm>
            <a:off x="4299626" y="858475"/>
            <a:ext cx="6984459" cy="514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Twentieth Century"/>
              <a:buNone/>
            </a:pPr>
            <a:r>
              <a:rPr lang="en-US" sz="6000">
                <a:solidFill>
                  <a:srgbClr val="FFFFFF"/>
                </a:solidFill>
              </a:rPr>
              <a:t>LABORATORIO DIDATTICA INNOVATIVA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7" descr="Immagine che contiene testo, schermata, Caratter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3781" y="105270"/>
            <a:ext cx="5185370" cy="17630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6" name="Google Shape;206;p7"/>
          <p:cNvCxnSpPr/>
          <p:nvPr/>
        </p:nvCxnSpPr>
        <p:spPr>
          <a:xfrm>
            <a:off x="5604614" y="1106445"/>
            <a:ext cx="11100" cy="464520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07" name="Google Shape;207;p7" descr="Immagine che contiene testo, schermata, Carattere&#10;&#10;Descrizione generata automa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71209" y="145630"/>
            <a:ext cx="5021842" cy="1682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7" descr="Immagine che contiene testo, schermata, Carattere, numero&#10;&#10;Descrizione generata automaticament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48650" y="1212575"/>
            <a:ext cx="3671900" cy="524555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7"/>
          <p:cNvSpPr txBox="1">
            <a:spLocks noGrp="1"/>
          </p:cNvSpPr>
          <p:nvPr>
            <p:ph type="ftr" idx="11"/>
          </p:nvPr>
        </p:nvSpPr>
        <p:spPr>
          <a:xfrm>
            <a:off x="7977850" y="6420375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  <p:pic>
        <p:nvPicPr>
          <p:cNvPr id="210" name="Google Shape;210;p7" descr="Immagine che contiene testo, cerchio, compact disk, Dispositivo di archiviazione dati&#10;&#10;Descrizione generata automaticament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9600" y="1931225"/>
            <a:ext cx="4569151" cy="4854274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7"/>
          <p:cNvSpPr/>
          <p:nvPr/>
        </p:nvSpPr>
        <p:spPr>
          <a:xfrm rot="10800000">
            <a:off x="4721461" y="4032842"/>
            <a:ext cx="664800" cy="4536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12" name="Google Shape;212;p7"/>
          <p:cNvSpPr/>
          <p:nvPr/>
        </p:nvSpPr>
        <p:spPr>
          <a:xfrm rot="2700000">
            <a:off x="627380" y="2352809"/>
            <a:ext cx="664822" cy="453538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13" name="Google Shape;213;p7"/>
          <p:cNvSpPr/>
          <p:nvPr/>
        </p:nvSpPr>
        <p:spPr>
          <a:xfrm rot="10800000">
            <a:off x="10316361" y="3689436"/>
            <a:ext cx="664800" cy="453600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9"/>
          <p:cNvSpPr/>
          <p:nvPr/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28" name="Google Shape;228;p9"/>
          <p:cNvSpPr txBox="1">
            <a:spLocks noGrp="1"/>
          </p:cNvSpPr>
          <p:nvPr>
            <p:ph type="title"/>
          </p:nvPr>
        </p:nvSpPr>
        <p:spPr>
          <a:xfrm>
            <a:off x="321732" y="4741029"/>
            <a:ext cx="6941738" cy="162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Twentieth Century"/>
              <a:buNone/>
            </a:pPr>
            <a:r>
              <a:rPr lang="en-US" sz="4300">
                <a:solidFill>
                  <a:srgbClr val="FFFFFF"/>
                </a:solidFill>
              </a:rPr>
              <a:t>BASARSI SULL’EVIDENZA SCIENTIFICA PER MIGLIORARE L’APPRENDIMENTO</a:t>
            </a:r>
            <a:endParaRPr sz="4300">
              <a:solidFill>
                <a:srgbClr val="FFFFFF"/>
              </a:solidFill>
            </a:endParaRPr>
          </a:p>
        </p:txBody>
      </p:sp>
      <p:pic>
        <p:nvPicPr>
          <p:cNvPr id="229" name="Google Shape;229;p9" descr="Immagine che contiene testo, schermata, lettera, Caratter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 r="1" b="15662"/>
          <a:stretch/>
        </p:blipFill>
        <p:spPr>
          <a:xfrm>
            <a:off x="321732" y="277148"/>
            <a:ext cx="7058306" cy="4107392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9"/>
          <p:cNvSpPr txBox="1">
            <a:spLocks noGrp="1"/>
          </p:cNvSpPr>
          <p:nvPr>
            <p:ph type="ftr" idx="11"/>
          </p:nvPr>
        </p:nvSpPr>
        <p:spPr>
          <a:xfrm>
            <a:off x="5626825" y="6535157"/>
            <a:ext cx="5117566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  <p:sp>
        <p:nvSpPr>
          <p:cNvPr id="231" name="Google Shape;231;p9"/>
          <p:cNvSpPr/>
          <p:nvPr/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32" name="Google Shape;232;p9"/>
          <p:cNvSpPr txBox="1">
            <a:spLocks noGrp="1"/>
          </p:cNvSpPr>
          <p:nvPr>
            <p:ph type="body" idx="1"/>
          </p:nvPr>
        </p:nvSpPr>
        <p:spPr>
          <a:xfrm>
            <a:off x="7834185" y="925187"/>
            <a:ext cx="3867664" cy="5104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b="1">
                <a:solidFill>
                  <a:schemeClr val="accent1"/>
                </a:solidFill>
                <a:latin typeface="Avenir"/>
                <a:ea typeface="Avenir"/>
                <a:cs typeface="Avenir"/>
                <a:sym typeface="Avenir"/>
              </a:rPr>
              <a:t>Learn more by testing yourself</a:t>
            </a:r>
            <a:endParaRPr b="1">
              <a:solidFill>
                <a:schemeClr val="accent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91440" lvl="0" indent="-9144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00"/>
              <a:buChar char=" "/>
            </a:pPr>
            <a:r>
              <a:rPr lang="en-US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• Answer the “end-of-chapter” questions </a:t>
            </a:r>
            <a:r>
              <a:rPr lang="en-US" u="sng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both before and after</a:t>
            </a:r>
            <a:r>
              <a:rPr lang="en-US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 you read a chapter.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91440" lvl="0" indent="-9144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00"/>
              <a:buChar char=" "/>
            </a:pPr>
            <a:r>
              <a:rPr lang="en-US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• Be skeptical about what you think you know—testing yourself can provide a better picture of which concepts you know well and which you might </a:t>
            </a:r>
            <a:r>
              <a:rPr lang="en-US" u="sng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need to study further</a:t>
            </a:r>
            <a:r>
              <a:rPr lang="en-US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00"/>
              <a:buNone/>
            </a:pPr>
            <a:endParaRPr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233" name="Google Shape;233;p9"/>
          <p:cNvGrpSpPr/>
          <p:nvPr/>
        </p:nvGrpSpPr>
        <p:grpSpPr>
          <a:xfrm>
            <a:off x="321732" y="190416"/>
            <a:ext cx="879790" cy="879790"/>
            <a:chOff x="7563431" y="475259"/>
            <a:chExt cx="1275759" cy="1275759"/>
          </a:xfrm>
        </p:grpSpPr>
        <p:sp>
          <p:nvSpPr>
            <p:cNvPr id="234" name="Google Shape;234;p9"/>
            <p:cNvSpPr/>
            <p:nvPr/>
          </p:nvSpPr>
          <p:spPr>
            <a:xfrm>
              <a:off x="7563431" y="475259"/>
              <a:ext cx="1275759" cy="1275759"/>
            </a:xfrm>
            <a:prstGeom prst="ellipse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9"/>
            <p:cNvSpPr txBox="1"/>
            <p:nvPr/>
          </p:nvSpPr>
          <p:spPr>
            <a:xfrm>
              <a:off x="7750262" y="662090"/>
              <a:ext cx="902097" cy="90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450" tIns="12700" rIns="9945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en-US" sz="48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3</a:t>
              </a: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7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  <p:sp>
        <p:nvSpPr>
          <p:cNvPr id="241" name="Google Shape;241;p27"/>
          <p:cNvSpPr txBox="1"/>
          <p:nvPr/>
        </p:nvSpPr>
        <p:spPr>
          <a:xfrm>
            <a:off x="871163" y="394801"/>
            <a:ext cx="9873228" cy="14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Twentieth Century"/>
              <a:buNone/>
            </a:pPr>
            <a:r>
              <a:rPr lang="en-US" sz="4000" b="1" i="0" u="none" strike="noStrike" cap="none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L’aspetto Tecnologico: il questioning</a:t>
            </a:r>
            <a:endParaRPr sz="5000" b="1" i="0" u="none" strike="noStrike" cap="none">
              <a:solidFill>
                <a:srgbClr val="0070C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42" name="Google Shape;242;p27" descr="Immagine che contiene testo, schermata, Parallelo, linea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 r="-65" b="70447"/>
          <a:stretch/>
        </p:blipFill>
        <p:spPr>
          <a:xfrm>
            <a:off x="341447" y="2089800"/>
            <a:ext cx="6179229" cy="2743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7" descr="Immagine che contiene testo, schermata, Parallelo, linea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 l="2327" t="22543" r="1160" b="18213"/>
          <a:stretch/>
        </p:blipFill>
        <p:spPr>
          <a:xfrm>
            <a:off x="6182014" y="1712721"/>
            <a:ext cx="5147034" cy="4750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7" descr="Immagine che contiene testo, schermata, Parallelo, linea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 t="94353"/>
          <a:stretch/>
        </p:blipFill>
        <p:spPr>
          <a:xfrm>
            <a:off x="358390" y="4797670"/>
            <a:ext cx="5782807" cy="4910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5" name="Google Shape;245;p27"/>
          <p:cNvGrpSpPr/>
          <p:nvPr/>
        </p:nvGrpSpPr>
        <p:grpSpPr>
          <a:xfrm>
            <a:off x="10682957" y="256353"/>
            <a:ext cx="1275759" cy="1275759"/>
            <a:chOff x="7563431" y="475259"/>
            <a:chExt cx="1275759" cy="1275759"/>
          </a:xfrm>
        </p:grpSpPr>
        <p:sp>
          <p:nvSpPr>
            <p:cNvPr id="246" name="Google Shape;246;p27"/>
            <p:cNvSpPr/>
            <p:nvPr/>
          </p:nvSpPr>
          <p:spPr>
            <a:xfrm>
              <a:off x="7563431" y="475259"/>
              <a:ext cx="1275759" cy="1275759"/>
            </a:xfrm>
            <a:prstGeom prst="ellipse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27"/>
            <p:cNvSpPr txBox="1"/>
            <p:nvPr/>
          </p:nvSpPr>
          <p:spPr>
            <a:xfrm>
              <a:off x="7750262" y="662090"/>
              <a:ext cx="902097" cy="90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450" tIns="12700" rIns="9945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en-US" sz="48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3</a:t>
              </a:r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g2ad0884726e_0_13" descr="Immagine che contiene testo, schermata, Carattere, design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6032" y="65279"/>
            <a:ext cx="6735968" cy="6727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2ad0884726e_0_13" descr="Immagine che contiene testo, giornale, persona, Notizie&#10;&#10;Descrizione generata automa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7387" y="0"/>
            <a:ext cx="522214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8"/>
          <p:cNvSpPr txBox="1">
            <a:spLocks noGrp="1"/>
          </p:cNvSpPr>
          <p:nvPr>
            <p:ph type="body" idx="1"/>
          </p:nvPr>
        </p:nvSpPr>
        <p:spPr>
          <a:xfrm>
            <a:off x="5971773" y="183508"/>
            <a:ext cx="2636011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45700" rIns="137150" bIns="45700" anchor="ctr" anchorCtr="0">
            <a:normAutofit/>
          </a:bodyPr>
          <a:lstStyle/>
          <a:p>
            <a:pPr marL="45720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en-US" sz="1800"/>
              <a:t>VANTAGGI</a:t>
            </a:r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body" idx="2"/>
          </p:nvPr>
        </p:nvSpPr>
        <p:spPr>
          <a:xfrm>
            <a:off x="5758481" y="611896"/>
            <a:ext cx="3145676" cy="3341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Partecipazione anonima (non intervengono i soliti studenti)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Utilizzabile da chiunque e ovunque (anche a casa)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Vasta gamma di tipi di domande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 u="sng">
                <a:solidFill>
                  <a:srgbClr val="0070C0"/>
                </a:solidFill>
              </a:rPr>
              <a:t>Abbiamo un abbonamento di Ateneo</a:t>
            </a:r>
            <a:endParaRPr/>
          </a:p>
          <a:p>
            <a:pPr marL="457200" lvl="0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None/>
            </a:pPr>
            <a:endParaRPr sz="1800"/>
          </a:p>
        </p:txBody>
      </p:sp>
      <p:sp>
        <p:nvSpPr>
          <p:cNvPr id="261" name="Google Shape;261;p28"/>
          <p:cNvSpPr txBox="1">
            <a:spLocks noGrp="1"/>
          </p:cNvSpPr>
          <p:nvPr>
            <p:ph type="body" idx="3"/>
          </p:nvPr>
        </p:nvSpPr>
        <p:spPr>
          <a:xfrm>
            <a:off x="8987805" y="217236"/>
            <a:ext cx="2636011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45700" rIns="137150" bIns="45700" anchor="ctr" anchorCtr="0">
            <a:normAutofit/>
          </a:bodyPr>
          <a:lstStyle/>
          <a:p>
            <a:pPr marL="45720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en-US" sz="1800"/>
              <a:t>SVANTAGGI</a:t>
            </a:r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body" idx="4"/>
          </p:nvPr>
        </p:nvSpPr>
        <p:spPr>
          <a:xfrm>
            <a:off x="8936396" y="611896"/>
            <a:ext cx="3145676" cy="3341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Nuova cosa da apprendere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Cambiare le slides all’ultimo può essere macchinoso</a:t>
            </a:r>
            <a:endParaRPr/>
          </a:p>
        </p:txBody>
      </p:sp>
      <p:pic>
        <p:nvPicPr>
          <p:cNvPr id="263" name="Google Shape;263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5710" y="217236"/>
            <a:ext cx="4759123" cy="351589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28"/>
          <p:cNvSpPr txBox="1">
            <a:spLocks noGrp="1"/>
          </p:cNvSpPr>
          <p:nvPr>
            <p:ph type="title"/>
          </p:nvPr>
        </p:nvSpPr>
        <p:spPr>
          <a:xfrm>
            <a:off x="294076" y="3733126"/>
            <a:ext cx="11492459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800">
                <a:solidFill>
                  <a:srgbClr val="0070C0"/>
                </a:solidFill>
              </a:rPr>
              <a:t>Possibile effetto di corsi di andragogia e di uso piattaforma Wooclap</a:t>
            </a:r>
            <a:endParaRPr sz="2800">
              <a:solidFill>
                <a:srgbClr val="0070C0"/>
              </a:solidFill>
            </a:endParaRPr>
          </a:p>
        </p:txBody>
      </p:sp>
      <p:graphicFrame>
        <p:nvGraphicFramePr>
          <p:cNvPr id="265" name="Google Shape;265;p28"/>
          <p:cNvGraphicFramePr/>
          <p:nvPr/>
        </p:nvGraphicFramePr>
        <p:xfrm>
          <a:off x="5144029" y="4854802"/>
          <a:ext cx="6158575" cy="1478700"/>
        </p:xfrm>
        <a:graphic>
          <a:graphicData uri="http://schemas.openxmlformats.org/drawingml/2006/table">
            <a:tbl>
              <a:tblPr firstRow="1" bandRow="1">
                <a:noFill/>
                <a:tableStyleId>{C6471FBC-056B-467B-BF82-21131D585E14}</a:tableStyleId>
              </a:tblPr>
              <a:tblGrid>
                <a:gridCol w="1526600"/>
                <a:gridCol w="1424075"/>
                <a:gridCol w="1409075"/>
                <a:gridCol w="1798825"/>
              </a:tblGrid>
              <a:tr h="369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a.a.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Media corso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Media CdS</a:t>
                      </a:r>
                      <a:endParaRPr sz="1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Media Ateneo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</a:tr>
              <a:tr h="369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2020/2021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8.15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7.41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7.83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</a:tr>
              <a:tr h="369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2021/2022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8.19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7.8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8.03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</a:tr>
              <a:tr h="369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2022/2023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8.44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8.06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8.23</a:t>
                      </a:r>
                      <a:endParaRPr sz="1400" u="none" strike="noStrike" cap="none"/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  <p:sp>
        <p:nvSpPr>
          <p:cNvPr id="266" name="Google Shape;266;p28"/>
          <p:cNvSpPr txBox="1"/>
          <p:nvPr/>
        </p:nvSpPr>
        <p:spPr>
          <a:xfrm>
            <a:off x="403072" y="5028555"/>
            <a:ext cx="4631961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Risposte alla domanda: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«Nel corso delle lezioni sono incoraggiato a partecipare attivamente.»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(scala 1-10)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28"/>
          <p:cNvSpPr txBox="1">
            <a:spLocks noGrp="1"/>
          </p:cNvSpPr>
          <p:nvPr>
            <p:ph type="ftr" idx="11"/>
          </p:nvPr>
        </p:nvSpPr>
        <p:spPr>
          <a:xfrm>
            <a:off x="138846" y="6466757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9"/>
          <p:cNvSpPr txBox="1"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5000"/>
              <a:buFont typeface="Twentieth Century"/>
              <a:buNone/>
            </a:pPr>
            <a:r>
              <a:rPr lang="en-US"/>
              <a:t>PEER REVIEW TRA STUDENTI</a:t>
            </a:r>
            <a:endParaRPr/>
          </a:p>
        </p:txBody>
      </p:sp>
      <p:pic>
        <p:nvPicPr>
          <p:cNvPr id="273" name="Google Shape;273;p29" descr="How to make responding to reviewers (almost) fun! – Healthy Ev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4548" y="333195"/>
            <a:ext cx="6961182" cy="4856706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29"/>
          <p:cNvSpPr txBox="1"/>
          <p:nvPr/>
        </p:nvSpPr>
        <p:spPr>
          <a:xfrm>
            <a:off x="7593079" y="434822"/>
            <a:ext cx="4217922" cy="4227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lnSpcReduction="10000"/>
          </a:bodyPr>
          <a:lstStyle/>
          <a:p>
            <a:pPr marL="285750" marR="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Dover analizzare criticamente gli elaborati degli altri aiuta a focalizzarsi su quali siano gli obiettivi formativi da raggiungere</a:t>
            </a:r>
            <a:endParaRPr sz="2800" b="0" i="0" u="none" strike="noStrike" cap="none">
              <a:solidFill>
                <a:srgbClr val="0C0C0C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285750" marR="0" lvl="0" indent="-952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</a:pPr>
            <a:endParaRPr sz="2800" b="0" i="0" u="none" strike="noStrike" cap="none">
              <a:solidFill>
                <a:srgbClr val="0C0C0C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285750" marR="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Serve a migliorare anche le competenze non cognitive</a:t>
            </a:r>
            <a:endParaRPr/>
          </a:p>
        </p:txBody>
      </p:sp>
      <p:grpSp>
        <p:nvGrpSpPr>
          <p:cNvPr id="275" name="Google Shape;275;p29"/>
          <p:cNvGrpSpPr/>
          <p:nvPr/>
        </p:nvGrpSpPr>
        <p:grpSpPr>
          <a:xfrm>
            <a:off x="8909103" y="5003069"/>
            <a:ext cx="1275759" cy="1275759"/>
            <a:chOff x="4222156" y="475259"/>
            <a:chExt cx="1275759" cy="1275759"/>
          </a:xfrm>
        </p:grpSpPr>
        <p:sp>
          <p:nvSpPr>
            <p:cNvPr id="276" name="Google Shape;276;p29"/>
            <p:cNvSpPr/>
            <p:nvPr/>
          </p:nvSpPr>
          <p:spPr>
            <a:xfrm>
              <a:off x="4222156" y="475259"/>
              <a:ext cx="1275759" cy="1275759"/>
            </a:xfrm>
            <a:prstGeom prst="ellipse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 txBox="1"/>
            <p:nvPr/>
          </p:nvSpPr>
          <p:spPr>
            <a:xfrm>
              <a:off x="4408987" y="662090"/>
              <a:ext cx="902097" cy="90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450" tIns="12700" rIns="9945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en-US" sz="48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2</a:t>
              </a:r>
              <a:endParaRPr/>
            </a:p>
          </p:txBody>
        </p:sp>
      </p:grpSp>
      <p:grpSp>
        <p:nvGrpSpPr>
          <p:cNvPr id="278" name="Google Shape;278;p29"/>
          <p:cNvGrpSpPr/>
          <p:nvPr/>
        </p:nvGrpSpPr>
        <p:grpSpPr>
          <a:xfrm>
            <a:off x="10371693" y="5003070"/>
            <a:ext cx="1275759" cy="1275759"/>
            <a:chOff x="7563431" y="475259"/>
            <a:chExt cx="1275759" cy="1275759"/>
          </a:xfrm>
        </p:grpSpPr>
        <p:sp>
          <p:nvSpPr>
            <p:cNvPr id="279" name="Google Shape;279;p29"/>
            <p:cNvSpPr/>
            <p:nvPr/>
          </p:nvSpPr>
          <p:spPr>
            <a:xfrm>
              <a:off x="7563431" y="475259"/>
              <a:ext cx="1275759" cy="1275759"/>
            </a:xfrm>
            <a:prstGeom prst="ellipse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29"/>
            <p:cNvSpPr txBox="1"/>
            <p:nvPr/>
          </p:nvSpPr>
          <p:spPr>
            <a:xfrm>
              <a:off x="7750262" y="662090"/>
              <a:ext cx="902097" cy="90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450" tIns="12700" rIns="9945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en-US" sz="48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3</a:t>
              </a:r>
              <a:endParaRPr/>
            </a:p>
          </p:txBody>
        </p:sp>
      </p:grpSp>
      <p:sp>
        <p:nvSpPr>
          <p:cNvPr id="281" name="Google Shape;281;p29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  <p:sp>
        <p:nvSpPr>
          <p:cNvPr id="282" name="Google Shape;282;p29"/>
          <p:cNvSpPr txBox="1"/>
          <p:nvPr/>
        </p:nvSpPr>
        <p:spPr>
          <a:xfrm>
            <a:off x="10016522" y="5257222"/>
            <a:ext cx="1084003" cy="982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Twentieth Century"/>
              <a:buNone/>
            </a:pPr>
            <a:r>
              <a:rPr lang="en-US" sz="6600" b="0" i="0" u="none" strike="noStrike" cap="non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+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0"/>
          <p:cNvSpPr txBox="1">
            <a:spLocks noGrp="1"/>
          </p:cNvSpPr>
          <p:nvPr>
            <p:ph type="title"/>
          </p:nvPr>
        </p:nvSpPr>
        <p:spPr>
          <a:xfrm rot="-5400000">
            <a:off x="-2268515" y="1967964"/>
            <a:ext cx="5435544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</a:pPr>
            <a:r>
              <a:rPr lang="en-US"/>
              <a:t>Future Directions</a:t>
            </a:r>
            <a:endParaRPr/>
          </a:p>
        </p:txBody>
      </p:sp>
      <p:sp>
        <p:nvSpPr>
          <p:cNvPr id="288" name="Google Shape;288;p30"/>
          <p:cNvSpPr txBox="1">
            <a:spLocks noGrp="1"/>
          </p:cNvSpPr>
          <p:nvPr>
            <p:ph type="body" idx="1"/>
          </p:nvPr>
        </p:nvSpPr>
        <p:spPr>
          <a:xfrm>
            <a:off x="931299" y="839873"/>
            <a:ext cx="10641107" cy="24261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92500" lnSpcReduction="20000"/>
          </a:bodyPr>
          <a:lstStyle/>
          <a:p>
            <a:pPr marL="457200" lvl="0" indent="-349250" algn="just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ct val="85585"/>
              <a:buChar char="●"/>
            </a:pPr>
            <a:r>
              <a:rPr lang="en-US" sz="2400" b="1">
                <a:latin typeface="Avenir"/>
                <a:ea typeface="Avenir"/>
                <a:cs typeface="Avenir"/>
                <a:sym typeface="Avenir"/>
              </a:rPr>
              <a:t>Paragrafo dedicato agli aspetti didattici innovativi applicati al singolo insegnamento</a:t>
            </a:r>
            <a:r>
              <a:rPr lang="en-US" sz="2400">
                <a:latin typeface="Avenir"/>
                <a:ea typeface="Avenir"/>
                <a:cs typeface="Avenir"/>
                <a:sym typeface="Avenir"/>
              </a:rPr>
              <a:t> (aggiornare template Programma Didattico includendo dettagli sulla tipologia di didattica innovativa)</a:t>
            </a:r>
            <a:endParaRPr/>
          </a:p>
          <a:p>
            <a:pPr marL="457200" lvl="0" indent="-34925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85585"/>
              <a:buChar char="●"/>
            </a:pPr>
            <a:r>
              <a:rPr lang="en-US" sz="2400" b="1">
                <a:latin typeface="Avenir"/>
                <a:ea typeface="Avenir"/>
                <a:cs typeface="Avenir"/>
                <a:sym typeface="Avenir"/>
              </a:rPr>
              <a:t>Pagina E-learning dedicata alla didattica innovativa</a:t>
            </a:r>
            <a:r>
              <a:rPr lang="en-US" sz="2400">
                <a:latin typeface="Avenir"/>
                <a:ea typeface="Avenir"/>
                <a:cs typeface="Avenir"/>
                <a:sym typeface="Avenir"/>
              </a:rPr>
              <a:t>, moduli di didattica innovativa.</a:t>
            </a:r>
            <a:endParaRPr/>
          </a:p>
          <a:p>
            <a:pPr marL="457200" lvl="0" indent="-34925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85585"/>
              <a:buFont typeface="Twentieth Century"/>
              <a:buChar char="●"/>
            </a:pPr>
            <a:r>
              <a:rPr lang="en-US" sz="2400" b="1">
                <a:latin typeface="Avenir"/>
                <a:ea typeface="Avenir"/>
                <a:cs typeface="Avenir"/>
                <a:sym typeface="Avenir"/>
              </a:rPr>
              <a:t>Pagina E-learning dedicata agli obiettivi Agenda 2030</a:t>
            </a:r>
            <a:r>
              <a:rPr lang="en-US" sz="2400">
                <a:latin typeface="Avenir"/>
                <a:ea typeface="Avenir"/>
                <a:cs typeface="Avenir"/>
                <a:sym typeface="Avenir"/>
              </a:rPr>
              <a:t> per lo sviluppo sostenibile.</a:t>
            </a:r>
            <a:endParaRPr/>
          </a:p>
          <a:p>
            <a:pPr marL="914400" lvl="1" indent="-22860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2702"/>
              <a:buNone/>
            </a:pPr>
            <a:endParaRPr sz="20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228600" algn="just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ct val="69498"/>
              <a:buNone/>
            </a:pP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9" name="Google Shape;289;p30"/>
          <p:cNvSpPr txBox="1"/>
          <p:nvPr/>
        </p:nvSpPr>
        <p:spPr>
          <a:xfrm>
            <a:off x="3555694" y="2538288"/>
            <a:ext cx="4096924" cy="1967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Twentieth Century"/>
              <a:buNone/>
            </a:pPr>
            <a:endParaRPr sz="2400" b="0" i="0" u="none" strike="noStrike" cap="none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Twentieth Century"/>
              <a:buNone/>
            </a:pPr>
            <a:endParaRPr sz="2400" b="0" i="0" u="none" strike="noStrike" cap="none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90" name="Google Shape;290;p30"/>
          <p:cNvSpPr txBox="1"/>
          <p:nvPr/>
        </p:nvSpPr>
        <p:spPr>
          <a:xfrm>
            <a:off x="931299" y="230733"/>
            <a:ext cx="5016709" cy="798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92500"/>
          </a:bodyPr>
          <a:lstStyle/>
          <a:p>
            <a:pPr marL="107950" marR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Twentieth Century"/>
              <a:buNone/>
            </a:pPr>
            <a:r>
              <a:rPr lang="en-US" sz="2400" b="1" i="0" u="none" strike="noStrike" cap="none">
                <a:solidFill>
                  <a:srgbClr val="0070C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Proposte alla Scuola di Medicina:</a:t>
            </a:r>
            <a:endParaRPr sz="2400" b="1" i="0" u="none" strike="noStrike" cap="none">
              <a:solidFill>
                <a:srgbClr val="0070C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pic>
        <p:nvPicPr>
          <p:cNvPr id="291" name="Google Shape;291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43620" y="3266019"/>
            <a:ext cx="3884232" cy="1627049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0"/>
          <p:cNvSpPr txBox="1"/>
          <p:nvPr/>
        </p:nvSpPr>
        <p:spPr>
          <a:xfrm>
            <a:off x="1137196" y="5197315"/>
            <a:ext cx="5379075" cy="134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92500"/>
          </a:bodyPr>
          <a:lstStyle/>
          <a:p>
            <a:pPr marL="107950" marR="0" lvl="0" indent="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5585"/>
              <a:buFont typeface="Twentieth Century"/>
              <a:buNone/>
            </a:pPr>
            <a:r>
              <a:rPr lang="en-US" sz="2400" b="1" i="0" u="none" strike="noStrike" cap="none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Raccolta feedback</a:t>
            </a:r>
            <a:r>
              <a:rPr lang="en-US" sz="2400" b="0" i="0" u="none" strike="noStrike" cap="none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 da docenti/studenti</a:t>
            </a:r>
            <a:endParaRPr sz="2400" b="0" i="0" u="none" strike="noStrike" cap="none">
              <a:solidFill>
                <a:srgbClr val="0070C0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0850" marR="0" lvl="0" indent="-34290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5585"/>
              <a:buFont typeface="Arial"/>
              <a:buChar char="•"/>
            </a:pPr>
            <a:r>
              <a:rPr lang="en-US" sz="24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Google moduli</a:t>
            </a:r>
            <a:endParaRPr/>
          </a:p>
        </p:txBody>
      </p:sp>
      <p:sp>
        <p:nvSpPr>
          <p:cNvPr id="293" name="Google Shape;293;p30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3C3C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"/>
          <p:cNvSpPr/>
          <p:nvPr/>
        </p:nvSpPr>
        <p:spPr>
          <a:xfrm flipH="1">
            <a:off x="0" y="197963"/>
            <a:ext cx="12188726" cy="6858975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12" name="Google Shape;112;p2"/>
          <p:cNvSpPr/>
          <p:nvPr/>
        </p:nvSpPr>
        <p:spPr>
          <a:xfrm rot="5400000">
            <a:off x="10396" y="1276539"/>
            <a:ext cx="5570417" cy="4304276"/>
          </a:xfrm>
          <a:custGeom>
            <a:avLst/>
            <a:gdLst/>
            <a:ahLst/>
            <a:cxnLst/>
            <a:rect l="l" t="t" r="r" b="b"/>
            <a:pathLst>
              <a:path w="5593163" h="4305008" extrusionOk="0">
                <a:moveTo>
                  <a:pt x="4985599" y="636203"/>
                </a:moveTo>
                <a:cubicBezTo>
                  <a:pt x="5038875" y="907109"/>
                  <a:pt x="5253718" y="1121906"/>
                  <a:pt x="5528908" y="1181049"/>
                </a:cubicBezTo>
                <a:cubicBezTo>
                  <a:pt x="5475633" y="910143"/>
                  <a:pt x="5260789" y="695346"/>
                  <a:pt x="4985599" y="636203"/>
                </a:cubicBezTo>
                <a:close/>
                <a:moveTo>
                  <a:pt x="4985599" y="2333028"/>
                </a:moveTo>
                <a:cubicBezTo>
                  <a:pt x="5038875" y="2603934"/>
                  <a:pt x="5253718" y="2818731"/>
                  <a:pt x="5528908" y="2877874"/>
                </a:cubicBezTo>
                <a:cubicBezTo>
                  <a:pt x="5475633" y="2606968"/>
                  <a:pt x="5260789" y="2392171"/>
                  <a:pt x="4985599" y="2333028"/>
                </a:cubicBezTo>
                <a:close/>
                <a:moveTo>
                  <a:pt x="4985597" y="2034258"/>
                </a:moveTo>
                <a:cubicBezTo>
                  <a:pt x="5260787" y="1975579"/>
                  <a:pt x="5475630" y="1762469"/>
                  <a:pt x="5528906" y="1493690"/>
                </a:cubicBezTo>
                <a:cubicBezTo>
                  <a:pt x="5253716" y="1552369"/>
                  <a:pt x="5038872" y="1765479"/>
                  <a:pt x="4985597" y="2034258"/>
                </a:cubicBezTo>
                <a:close/>
                <a:moveTo>
                  <a:pt x="4985597" y="3731083"/>
                </a:moveTo>
                <a:cubicBezTo>
                  <a:pt x="5260787" y="3672404"/>
                  <a:pt x="5475630" y="3459294"/>
                  <a:pt x="5528906" y="3190516"/>
                </a:cubicBezTo>
                <a:cubicBezTo>
                  <a:pt x="5253716" y="3249194"/>
                  <a:pt x="5038872" y="3462304"/>
                  <a:pt x="4985597" y="3731083"/>
                </a:cubicBezTo>
                <a:close/>
                <a:moveTo>
                  <a:pt x="4842232" y="503273"/>
                </a:moveTo>
                <a:lnTo>
                  <a:pt x="4842826" y="491833"/>
                </a:lnTo>
                <a:lnTo>
                  <a:pt x="4843324" y="491866"/>
                </a:lnTo>
                <a:lnTo>
                  <a:pt x="4843350" y="491372"/>
                </a:lnTo>
                <a:lnTo>
                  <a:pt x="4860437" y="492995"/>
                </a:lnTo>
                <a:cubicBezTo>
                  <a:pt x="4892823" y="493522"/>
                  <a:pt x="4924716" y="496503"/>
                  <a:pt x="4955899" y="502060"/>
                </a:cubicBezTo>
                <a:cubicBezTo>
                  <a:pt x="4961475" y="501641"/>
                  <a:pt x="4966803" y="502589"/>
                  <a:pt x="4972112" y="503599"/>
                </a:cubicBezTo>
                <a:lnTo>
                  <a:pt x="4972229" y="504747"/>
                </a:lnTo>
                <a:cubicBezTo>
                  <a:pt x="5241367" y="549296"/>
                  <a:pt x="5466735" y="718370"/>
                  <a:pt x="5583809" y="948988"/>
                </a:cubicBezTo>
                <a:lnTo>
                  <a:pt x="5593163" y="971822"/>
                </a:lnTo>
                <a:lnTo>
                  <a:pt x="5593163" y="1318474"/>
                </a:lnTo>
                <a:lnTo>
                  <a:pt x="5558612" y="1315193"/>
                </a:lnTo>
                <a:cubicBezTo>
                  <a:pt x="5553035" y="1315612"/>
                  <a:pt x="5547706" y="1314664"/>
                  <a:pt x="5542395" y="1313653"/>
                </a:cubicBezTo>
                <a:lnTo>
                  <a:pt x="5542279" y="1312505"/>
                </a:lnTo>
                <a:cubicBezTo>
                  <a:pt x="5183428" y="1253106"/>
                  <a:pt x="4902389" y="972329"/>
                  <a:pt x="4852114" y="619464"/>
                </a:cubicBezTo>
                <a:cubicBezTo>
                  <a:pt x="4851946" y="619411"/>
                  <a:pt x="4851778" y="619406"/>
                  <a:pt x="4851608" y="619401"/>
                </a:cubicBezTo>
                <a:lnTo>
                  <a:pt x="4851070" y="612725"/>
                </a:lnTo>
                <a:cubicBezTo>
                  <a:pt x="4846011" y="582475"/>
                  <a:pt x="4843560" y="551584"/>
                  <a:pt x="4843603" y="520249"/>
                </a:cubicBezTo>
                <a:cubicBezTo>
                  <a:pt x="4842291" y="514621"/>
                  <a:pt x="4842232" y="508954"/>
                  <a:pt x="4842232" y="503273"/>
                </a:cubicBezTo>
                <a:close/>
                <a:moveTo>
                  <a:pt x="4842232" y="2200098"/>
                </a:moveTo>
                <a:lnTo>
                  <a:pt x="4842826" y="2188658"/>
                </a:lnTo>
                <a:lnTo>
                  <a:pt x="4843324" y="2188691"/>
                </a:lnTo>
                <a:lnTo>
                  <a:pt x="4843350" y="2188197"/>
                </a:lnTo>
                <a:lnTo>
                  <a:pt x="4860437" y="2189820"/>
                </a:lnTo>
                <a:cubicBezTo>
                  <a:pt x="4892823" y="2190347"/>
                  <a:pt x="4924716" y="2193328"/>
                  <a:pt x="4955899" y="2198885"/>
                </a:cubicBezTo>
                <a:cubicBezTo>
                  <a:pt x="4961475" y="2198466"/>
                  <a:pt x="4966803" y="2199414"/>
                  <a:pt x="4972112" y="2200424"/>
                </a:cubicBezTo>
                <a:lnTo>
                  <a:pt x="4972229" y="2201572"/>
                </a:lnTo>
                <a:cubicBezTo>
                  <a:pt x="5241367" y="2246121"/>
                  <a:pt x="5466735" y="2415195"/>
                  <a:pt x="5583809" y="2645813"/>
                </a:cubicBezTo>
                <a:lnTo>
                  <a:pt x="5593163" y="2668647"/>
                </a:lnTo>
                <a:lnTo>
                  <a:pt x="5593163" y="3015299"/>
                </a:lnTo>
                <a:lnTo>
                  <a:pt x="5558612" y="3012018"/>
                </a:lnTo>
                <a:cubicBezTo>
                  <a:pt x="5553035" y="3012437"/>
                  <a:pt x="5547706" y="3011489"/>
                  <a:pt x="5542395" y="3010478"/>
                </a:cubicBezTo>
                <a:lnTo>
                  <a:pt x="5542279" y="3009330"/>
                </a:lnTo>
                <a:cubicBezTo>
                  <a:pt x="5183428" y="2949931"/>
                  <a:pt x="4902389" y="2669154"/>
                  <a:pt x="4852114" y="2316289"/>
                </a:cubicBezTo>
                <a:cubicBezTo>
                  <a:pt x="4851946" y="2316236"/>
                  <a:pt x="4851778" y="2316231"/>
                  <a:pt x="4851608" y="2316226"/>
                </a:cubicBezTo>
                <a:lnTo>
                  <a:pt x="4851070" y="2309550"/>
                </a:lnTo>
                <a:cubicBezTo>
                  <a:pt x="4846011" y="2279300"/>
                  <a:pt x="4843560" y="2248409"/>
                  <a:pt x="4843603" y="2217074"/>
                </a:cubicBezTo>
                <a:cubicBezTo>
                  <a:pt x="4842291" y="2211446"/>
                  <a:pt x="4842232" y="2205779"/>
                  <a:pt x="4842232" y="2200098"/>
                </a:cubicBezTo>
                <a:close/>
                <a:moveTo>
                  <a:pt x="4842232" y="3896923"/>
                </a:moveTo>
                <a:lnTo>
                  <a:pt x="4842826" y="3885483"/>
                </a:lnTo>
                <a:lnTo>
                  <a:pt x="4843324" y="3885516"/>
                </a:lnTo>
                <a:lnTo>
                  <a:pt x="4843350" y="3885022"/>
                </a:lnTo>
                <a:lnTo>
                  <a:pt x="4860437" y="3886645"/>
                </a:lnTo>
                <a:cubicBezTo>
                  <a:pt x="4892823" y="3887172"/>
                  <a:pt x="4924716" y="3890153"/>
                  <a:pt x="4955899" y="3895710"/>
                </a:cubicBezTo>
                <a:cubicBezTo>
                  <a:pt x="4961475" y="3895291"/>
                  <a:pt x="4966803" y="3896239"/>
                  <a:pt x="4972112" y="3897249"/>
                </a:cubicBezTo>
                <a:lnTo>
                  <a:pt x="4972229" y="3898397"/>
                </a:lnTo>
                <a:cubicBezTo>
                  <a:pt x="5206288" y="3937139"/>
                  <a:pt x="5407245" y="4070062"/>
                  <a:pt x="5532481" y="4255797"/>
                </a:cubicBezTo>
                <a:lnTo>
                  <a:pt x="5560926" y="4305008"/>
                </a:lnTo>
                <a:lnTo>
                  <a:pt x="5409877" y="4305008"/>
                </a:lnTo>
                <a:lnTo>
                  <a:pt x="5357754" y="4241205"/>
                </a:lnTo>
                <a:cubicBezTo>
                  <a:pt x="5261058" y="4136681"/>
                  <a:pt x="5131850" y="4061285"/>
                  <a:pt x="4985599" y="4029853"/>
                </a:cubicBezTo>
                <a:cubicBezTo>
                  <a:pt x="5002846" y="4117553"/>
                  <a:pt x="5037026" y="4199373"/>
                  <a:pt x="5084780" y="4271827"/>
                </a:cubicBezTo>
                <a:lnTo>
                  <a:pt x="5111462" y="4305008"/>
                </a:lnTo>
                <a:lnTo>
                  <a:pt x="4957353" y="4305008"/>
                </a:lnTo>
                <a:lnTo>
                  <a:pt x="4927231" y="4254710"/>
                </a:lnTo>
                <a:cubicBezTo>
                  <a:pt x="4890029" y="4179889"/>
                  <a:pt x="4864297" y="4098618"/>
                  <a:pt x="4852114" y="4013114"/>
                </a:cubicBezTo>
                <a:cubicBezTo>
                  <a:pt x="4851946" y="4013061"/>
                  <a:pt x="4851778" y="4013056"/>
                  <a:pt x="4851608" y="4013051"/>
                </a:cubicBezTo>
                <a:lnTo>
                  <a:pt x="4851070" y="4006375"/>
                </a:lnTo>
                <a:cubicBezTo>
                  <a:pt x="4846011" y="3976125"/>
                  <a:pt x="4843560" y="3945234"/>
                  <a:pt x="4843603" y="3913899"/>
                </a:cubicBezTo>
                <a:cubicBezTo>
                  <a:pt x="4842291" y="3908271"/>
                  <a:pt x="4842232" y="3902604"/>
                  <a:pt x="4842232" y="3896923"/>
                </a:cubicBezTo>
                <a:close/>
                <a:moveTo>
                  <a:pt x="4842230" y="469318"/>
                </a:moveTo>
                <a:cubicBezTo>
                  <a:pt x="4842230" y="463681"/>
                  <a:pt x="4842289" y="458057"/>
                  <a:pt x="4843601" y="452471"/>
                </a:cubicBezTo>
                <a:cubicBezTo>
                  <a:pt x="4843558" y="421389"/>
                  <a:pt x="4846008" y="390746"/>
                  <a:pt x="4851065" y="360740"/>
                </a:cubicBezTo>
                <a:lnTo>
                  <a:pt x="4851605" y="354103"/>
                </a:lnTo>
                <a:cubicBezTo>
                  <a:pt x="4851774" y="354098"/>
                  <a:pt x="4851943" y="354093"/>
                  <a:pt x="4852110" y="354040"/>
                </a:cubicBezTo>
                <a:cubicBezTo>
                  <a:pt x="4865262" y="262463"/>
                  <a:pt x="4894203" y="175780"/>
                  <a:pt x="4936323" y="96778"/>
                </a:cubicBezTo>
                <a:lnTo>
                  <a:pt x="4998957" y="0"/>
                </a:lnTo>
                <a:lnTo>
                  <a:pt x="5167333" y="0"/>
                </a:lnTo>
                <a:lnTo>
                  <a:pt x="5099105" y="76659"/>
                </a:lnTo>
                <a:cubicBezTo>
                  <a:pt x="5043838" y="153496"/>
                  <a:pt x="5004523" y="241952"/>
                  <a:pt x="4985597" y="337433"/>
                </a:cubicBezTo>
                <a:cubicBezTo>
                  <a:pt x="5168636" y="298404"/>
                  <a:pt x="5324978" y="191052"/>
                  <a:pt x="5424571" y="44350"/>
                </a:cubicBezTo>
                <a:lnTo>
                  <a:pt x="5446799" y="0"/>
                </a:lnTo>
                <a:lnTo>
                  <a:pt x="5593163" y="0"/>
                </a:lnTo>
                <a:lnTo>
                  <a:pt x="5593163" y="4197"/>
                </a:lnTo>
                <a:lnTo>
                  <a:pt x="5543598" y="95636"/>
                </a:lnTo>
                <a:cubicBezTo>
                  <a:pt x="5419825" y="289169"/>
                  <a:pt x="5213633" y="428211"/>
                  <a:pt x="4972226" y="467856"/>
                </a:cubicBezTo>
                <a:lnTo>
                  <a:pt x="4972110" y="468995"/>
                </a:lnTo>
                <a:cubicBezTo>
                  <a:pt x="4966799" y="469998"/>
                  <a:pt x="4961470" y="470939"/>
                  <a:pt x="4955893" y="470523"/>
                </a:cubicBezTo>
                <a:cubicBezTo>
                  <a:pt x="4924721" y="476033"/>
                  <a:pt x="4892841" y="478991"/>
                  <a:pt x="4860466" y="479514"/>
                </a:cubicBezTo>
                <a:lnTo>
                  <a:pt x="4843348" y="481127"/>
                </a:lnTo>
                <a:lnTo>
                  <a:pt x="4843322" y="480636"/>
                </a:lnTo>
                <a:lnTo>
                  <a:pt x="4842823" y="480669"/>
                </a:lnTo>
                <a:cubicBezTo>
                  <a:pt x="4842257" y="476896"/>
                  <a:pt x="4842230" y="473110"/>
                  <a:pt x="4842230" y="469318"/>
                </a:cubicBezTo>
                <a:close/>
                <a:moveTo>
                  <a:pt x="4842230" y="2166144"/>
                </a:moveTo>
                <a:cubicBezTo>
                  <a:pt x="4842230" y="2160506"/>
                  <a:pt x="4842289" y="2154882"/>
                  <a:pt x="4843601" y="2149296"/>
                </a:cubicBezTo>
                <a:cubicBezTo>
                  <a:pt x="4843558" y="2118214"/>
                  <a:pt x="4846008" y="2087572"/>
                  <a:pt x="4851065" y="2057565"/>
                </a:cubicBezTo>
                <a:lnTo>
                  <a:pt x="4851605" y="2050928"/>
                </a:lnTo>
                <a:cubicBezTo>
                  <a:pt x="4851774" y="2050923"/>
                  <a:pt x="4851943" y="2050918"/>
                  <a:pt x="4852110" y="2050865"/>
                </a:cubicBezTo>
                <a:cubicBezTo>
                  <a:pt x="4902387" y="1700770"/>
                  <a:pt x="5183426" y="1422199"/>
                  <a:pt x="5542276" y="1363267"/>
                </a:cubicBezTo>
                <a:lnTo>
                  <a:pt x="5542393" y="1362128"/>
                </a:lnTo>
                <a:cubicBezTo>
                  <a:pt x="5547702" y="1361126"/>
                  <a:pt x="5553030" y="1360185"/>
                  <a:pt x="5558606" y="1360601"/>
                </a:cubicBezTo>
                <a:lnTo>
                  <a:pt x="5593163" y="1357345"/>
                </a:lnTo>
                <a:lnTo>
                  <a:pt x="5593163" y="1701268"/>
                </a:lnTo>
                <a:lnTo>
                  <a:pt x="5583807" y="1723929"/>
                </a:lnTo>
                <a:cubicBezTo>
                  <a:pt x="5466733" y="1952736"/>
                  <a:pt x="5241364" y="2120482"/>
                  <a:pt x="4972226" y="2164681"/>
                </a:cubicBezTo>
                <a:lnTo>
                  <a:pt x="4972110" y="2165820"/>
                </a:lnTo>
                <a:cubicBezTo>
                  <a:pt x="4966799" y="2166823"/>
                  <a:pt x="4961470" y="2167764"/>
                  <a:pt x="4955893" y="2167348"/>
                </a:cubicBezTo>
                <a:cubicBezTo>
                  <a:pt x="4924721" y="2172858"/>
                  <a:pt x="4892841" y="2175816"/>
                  <a:pt x="4860466" y="2176339"/>
                </a:cubicBezTo>
                <a:lnTo>
                  <a:pt x="4843348" y="2177952"/>
                </a:lnTo>
                <a:lnTo>
                  <a:pt x="4843322" y="2177461"/>
                </a:lnTo>
                <a:lnTo>
                  <a:pt x="4842823" y="2177494"/>
                </a:lnTo>
                <a:cubicBezTo>
                  <a:pt x="4842257" y="2173722"/>
                  <a:pt x="4842230" y="2169936"/>
                  <a:pt x="4842230" y="2166144"/>
                </a:cubicBezTo>
                <a:close/>
                <a:moveTo>
                  <a:pt x="4842230" y="3862969"/>
                </a:moveTo>
                <a:cubicBezTo>
                  <a:pt x="4842230" y="3857331"/>
                  <a:pt x="4842289" y="3851707"/>
                  <a:pt x="4843601" y="3846121"/>
                </a:cubicBezTo>
                <a:cubicBezTo>
                  <a:pt x="4843558" y="3815039"/>
                  <a:pt x="4846008" y="3784397"/>
                  <a:pt x="4851065" y="3754390"/>
                </a:cubicBezTo>
                <a:lnTo>
                  <a:pt x="4851605" y="3747753"/>
                </a:lnTo>
                <a:cubicBezTo>
                  <a:pt x="4851774" y="3747748"/>
                  <a:pt x="4851943" y="3747743"/>
                  <a:pt x="4852110" y="3747690"/>
                </a:cubicBezTo>
                <a:cubicBezTo>
                  <a:pt x="4902387" y="3397595"/>
                  <a:pt x="5183426" y="3119024"/>
                  <a:pt x="5542276" y="3060092"/>
                </a:cubicBezTo>
                <a:lnTo>
                  <a:pt x="5542393" y="3058953"/>
                </a:lnTo>
                <a:cubicBezTo>
                  <a:pt x="5547702" y="3057951"/>
                  <a:pt x="5553030" y="3057010"/>
                  <a:pt x="5558606" y="3057426"/>
                </a:cubicBezTo>
                <a:lnTo>
                  <a:pt x="5593163" y="3054170"/>
                </a:lnTo>
                <a:lnTo>
                  <a:pt x="5593163" y="3398093"/>
                </a:lnTo>
                <a:lnTo>
                  <a:pt x="5583807" y="3420754"/>
                </a:lnTo>
                <a:cubicBezTo>
                  <a:pt x="5466733" y="3649560"/>
                  <a:pt x="5241364" y="3817307"/>
                  <a:pt x="4972226" y="3861506"/>
                </a:cubicBezTo>
                <a:lnTo>
                  <a:pt x="4972110" y="3862645"/>
                </a:lnTo>
                <a:cubicBezTo>
                  <a:pt x="4966799" y="3863648"/>
                  <a:pt x="4961470" y="3864589"/>
                  <a:pt x="4955893" y="3864173"/>
                </a:cubicBezTo>
                <a:cubicBezTo>
                  <a:pt x="4924721" y="3869683"/>
                  <a:pt x="4892841" y="3872641"/>
                  <a:pt x="4860466" y="3873164"/>
                </a:cubicBezTo>
                <a:lnTo>
                  <a:pt x="4843348" y="3874777"/>
                </a:lnTo>
                <a:lnTo>
                  <a:pt x="4843322" y="3874286"/>
                </a:lnTo>
                <a:lnTo>
                  <a:pt x="4842823" y="3874319"/>
                </a:lnTo>
                <a:cubicBezTo>
                  <a:pt x="4842257" y="3870547"/>
                  <a:pt x="4842230" y="3866761"/>
                  <a:pt x="4842230" y="3862969"/>
                </a:cubicBezTo>
                <a:close/>
                <a:moveTo>
                  <a:pt x="4135041" y="1181049"/>
                </a:moveTo>
                <a:cubicBezTo>
                  <a:pt x="4410231" y="1121906"/>
                  <a:pt x="4625074" y="907109"/>
                  <a:pt x="4678350" y="636203"/>
                </a:cubicBezTo>
                <a:cubicBezTo>
                  <a:pt x="4403160" y="695346"/>
                  <a:pt x="4188316" y="910143"/>
                  <a:pt x="4135041" y="1181049"/>
                </a:cubicBezTo>
                <a:close/>
                <a:moveTo>
                  <a:pt x="4135041" y="1493690"/>
                </a:moveTo>
                <a:cubicBezTo>
                  <a:pt x="4188317" y="1762469"/>
                  <a:pt x="4403160" y="1975579"/>
                  <a:pt x="4678350" y="2034258"/>
                </a:cubicBezTo>
                <a:cubicBezTo>
                  <a:pt x="4625075" y="1765479"/>
                  <a:pt x="4410231" y="1552369"/>
                  <a:pt x="4135041" y="1493690"/>
                </a:cubicBezTo>
                <a:close/>
                <a:moveTo>
                  <a:pt x="4135041" y="2877874"/>
                </a:moveTo>
                <a:cubicBezTo>
                  <a:pt x="4410231" y="2818731"/>
                  <a:pt x="4625074" y="2603934"/>
                  <a:pt x="4678350" y="2333028"/>
                </a:cubicBezTo>
                <a:cubicBezTo>
                  <a:pt x="4403160" y="2392171"/>
                  <a:pt x="4188316" y="2606968"/>
                  <a:pt x="4135041" y="2877874"/>
                </a:cubicBezTo>
                <a:close/>
                <a:moveTo>
                  <a:pt x="4135041" y="3190516"/>
                </a:moveTo>
                <a:cubicBezTo>
                  <a:pt x="4188317" y="3459294"/>
                  <a:pt x="4403160" y="3672404"/>
                  <a:pt x="4678350" y="3731083"/>
                </a:cubicBezTo>
                <a:cubicBezTo>
                  <a:pt x="4625075" y="3462304"/>
                  <a:pt x="4410231" y="3249194"/>
                  <a:pt x="4135041" y="3190516"/>
                </a:cubicBezTo>
                <a:close/>
                <a:moveTo>
                  <a:pt x="4103022" y="4305008"/>
                </a:moveTo>
                <a:lnTo>
                  <a:pt x="4131467" y="4255797"/>
                </a:lnTo>
                <a:cubicBezTo>
                  <a:pt x="4256704" y="4070062"/>
                  <a:pt x="4457661" y="3937139"/>
                  <a:pt x="4691720" y="3898397"/>
                </a:cubicBezTo>
                <a:lnTo>
                  <a:pt x="4691837" y="3897249"/>
                </a:lnTo>
                <a:cubicBezTo>
                  <a:pt x="4697146" y="3896239"/>
                  <a:pt x="4702474" y="3895291"/>
                  <a:pt x="4708050" y="3895710"/>
                </a:cubicBezTo>
                <a:cubicBezTo>
                  <a:pt x="4739233" y="3890153"/>
                  <a:pt x="4771126" y="3887172"/>
                  <a:pt x="4803512" y="3886645"/>
                </a:cubicBezTo>
                <a:lnTo>
                  <a:pt x="4820599" y="3885022"/>
                </a:lnTo>
                <a:lnTo>
                  <a:pt x="4820625" y="3885516"/>
                </a:lnTo>
                <a:lnTo>
                  <a:pt x="4821123" y="3885483"/>
                </a:lnTo>
                <a:lnTo>
                  <a:pt x="4821717" y="3896923"/>
                </a:lnTo>
                <a:cubicBezTo>
                  <a:pt x="4821717" y="3902604"/>
                  <a:pt x="4821658" y="3908271"/>
                  <a:pt x="4820346" y="3913899"/>
                </a:cubicBezTo>
                <a:cubicBezTo>
                  <a:pt x="4820389" y="3945234"/>
                  <a:pt x="4817938" y="3976125"/>
                  <a:pt x="4812879" y="4006375"/>
                </a:cubicBezTo>
                <a:lnTo>
                  <a:pt x="4812341" y="4013051"/>
                </a:lnTo>
                <a:cubicBezTo>
                  <a:pt x="4812171" y="4013056"/>
                  <a:pt x="4812003" y="4013061"/>
                  <a:pt x="4811835" y="4013114"/>
                </a:cubicBezTo>
                <a:cubicBezTo>
                  <a:pt x="4799653" y="4098618"/>
                  <a:pt x="4773921" y="4179889"/>
                  <a:pt x="4736718" y="4254710"/>
                </a:cubicBezTo>
                <a:lnTo>
                  <a:pt x="4706597" y="4305008"/>
                </a:lnTo>
                <a:lnTo>
                  <a:pt x="4552487" y="4305008"/>
                </a:lnTo>
                <a:lnTo>
                  <a:pt x="4579169" y="4271827"/>
                </a:lnTo>
                <a:cubicBezTo>
                  <a:pt x="4626924" y="4199373"/>
                  <a:pt x="4661103" y="4117553"/>
                  <a:pt x="4678350" y="4029853"/>
                </a:cubicBezTo>
                <a:cubicBezTo>
                  <a:pt x="4532099" y="4061285"/>
                  <a:pt x="4402892" y="4136681"/>
                  <a:pt x="4306196" y="4241205"/>
                </a:cubicBezTo>
                <a:lnTo>
                  <a:pt x="4254073" y="4305008"/>
                </a:lnTo>
                <a:close/>
                <a:moveTo>
                  <a:pt x="4068511" y="0"/>
                </a:moveTo>
                <a:lnTo>
                  <a:pt x="4217148" y="0"/>
                </a:lnTo>
                <a:lnTo>
                  <a:pt x="4239376" y="44350"/>
                </a:lnTo>
                <a:cubicBezTo>
                  <a:pt x="4338970" y="191052"/>
                  <a:pt x="4495311" y="298404"/>
                  <a:pt x="4678350" y="337433"/>
                </a:cubicBezTo>
                <a:cubicBezTo>
                  <a:pt x="4659425" y="241952"/>
                  <a:pt x="4620110" y="153496"/>
                  <a:pt x="4564842" y="76659"/>
                </a:cubicBezTo>
                <a:lnTo>
                  <a:pt x="4496615" y="0"/>
                </a:lnTo>
                <a:lnTo>
                  <a:pt x="4664989" y="0"/>
                </a:lnTo>
                <a:lnTo>
                  <a:pt x="4727623" y="96778"/>
                </a:lnTo>
                <a:cubicBezTo>
                  <a:pt x="4769744" y="175780"/>
                  <a:pt x="4798685" y="262463"/>
                  <a:pt x="4811836" y="354040"/>
                </a:cubicBezTo>
                <a:cubicBezTo>
                  <a:pt x="4812004" y="354093"/>
                  <a:pt x="4812173" y="354098"/>
                  <a:pt x="4812342" y="354103"/>
                </a:cubicBezTo>
                <a:lnTo>
                  <a:pt x="4812882" y="360740"/>
                </a:lnTo>
                <a:cubicBezTo>
                  <a:pt x="4817939" y="390746"/>
                  <a:pt x="4820389" y="421389"/>
                  <a:pt x="4820346" y="452471"/>
                </a:cubicBezTo>
                <a:cubicBezTo>
                  <a:pt x="4821658" y="458057"/>
                  <a:pt x="4821717" y="463681"/>
                  <a:pt x="4821717" y="469318"/>
                </a:cubicBezTo>
                <a:cubicBezTo>
                  <a:pt x="4821717" y="473110"/>
                  <a:pt x="4821690" y="476896"/>
                  <a:pt x="4821124" y="480669"/>
                </a:cubicBezTo>
                <a:lnTo>
                  <a:pt x="4820625" y="480636"/>
                </a:lnTo>
                <a:lnTo>
                  <a:pt x="4820599" y="481127"/>
                </a:lnTo>
                <a:lnTo>
                  <a:pt x="4803481" y="479514"/>
                </a:lnTo>
                <a:cubicBezTo>
                  <a:pt x="4771106" y="478991"/>
                  <a:pt x="4739226" y="476033"/>
                  <a:pt x="4708054" y="470523"/>
                </a:cubicBezTo>
                <a:cubicBezTo>
                  <a:pt x="4702477" y="470939"/>
                  <a:pt x="4697148" y="469998"/>
                  <a:pt x="4691837" y="468995"/>
                </a:cubicBezTo>
                <a:lnTo>
                  <a:pt x="4691721" y="467856"/>
                </a:lnTo>
                <a:cubicBezTo>
                  <a:pt x="4450315" y="428211"/>
                  <a:pt x="4244123" y="289169"/>
                  <a:pt x="4120350" y="95636"/>
                </a:cubicBezTo>
                <a:close/>
                <a:moveTo>
                  <a:pt x="3991674" y="1313979"/>
                </a:moveTo>
                <a:cubicBezTo>
                  <a:pt x="3991674" y="1308297"/>
                  <a:pt x="3991733" y="1302628"/>
                  <a:pt x="3993045" y="1296998"/>
                </a:cubicBezTo>
                <a:cubicBezTo>
                  <a:pt x="3993003" y="1265670"/>
                  <a:pt x="3995452" y="1234785"/>
                  <a:pt x="4000509" y="1204541"/>
                </a:cubicBezTo>
                <a:lnTo>
                  <a:pt x="4001049" y="1197851"/>
                </a:lnTo>
                <a:cubicBezTo>
                  <a:pt x="4001218" y="1197846"/>
                  <a:pt x="4001387" y="1197841"/>
                  <a:pt x="4001555" y="1197788"/>
                </a:cubicBezTo>
                <a:cubicBezTo>
                  <a:pt x="4051831" y="844922"/>
                  <a:pt x="4332870" y="564145"/>
                  <a:pt x="4691720" y="504747"/>
                </a:cubicBezTo>
                <a:lnTo>
                  <a:pt x="4691837" y="503599"/>
                </a:lnTo>
                <a:cubicBezTo>
                  <a:pt x="4697146" y="502589"/>
                  <a:pt x="4702474" y="501641"/>
                  <a:pt x="4708050" y="502060"/>
                </a:cubicBezTo>
                <a:cubicBezTo>
                  <a:pt x="4739233" y="496503"/>
                  <a:pt x="4771126" y="493522"/>
                  <a:pt x="4803512" y="492995"/>
                </a:cubicBezTo>
                <a:lnTo>
                  <a:pt x="4820599" y="491372"/>
                </a:lnTo>
                <a:lnTo>
                  <a:pt x="4820625" y="491866"/>
                </a:lnTo>
                <a:lnTo>
                  <a:pt x="4821123" y="491833"/>
                </a:lnTo>
                <a:lnTo>
                  <a:pt x="4821717" y="503273"/>
                </a:lnTo>
                <a:cubicBezTo>
                  <a:pt x="4821717" y="508954"/>
                  <a:pt x="4821658" y="514621"/>
                  <a:pt x="4820346" y="520249"/>
                </a:cubicBezTo>
                <a:cubicBezTo>
                  <a:pt x="4820389" y="551584"/>
                  <a:pt x="4817938" y="582475"/>
                  <a:pt x="4812879" y="612725"/>
                </a:cubicBezTo>
                <a:lnTo>
                  <a:pt x="4812341" y="619401"/>
                </a:lnTo>
                <a:cubicBezTo>
                  <a:pt x="4812171" y="619406"/>
                  <a:pt x="4812003" y="619411"/>
                  <a:pt x="4811835" y="619464"/>
                </a:cubicBezTo>
                <a:cubicBezTo>
                  <a:pt x="4761560" y="972329"/>
                  <a:pt x="4480521" y="1253106"/>
                  <a:pt x="4121670" y="1312505"/>
                </a:cubicBezTo>
                <a:lnTo>
                  <a:pt x="4121554" y="1313653"/>
                </a:lnTo>
                <a:cubicBezTo>
                  <a:pt x="4116243" y="1314664"/>
                  <a:pt x="4110914" y="1315612"/>
                  <a:pt x="4105337" y="1315193"/>
                </a:cubicBezTo>
                <a:cubicBezTo>
                  <a:pt x="4074165" y="1320747"/>
                  <a:pt x="4042285" y="1323728"/>
                  <a:pt x="4009911" y="1324255"/>
                </a:cubicBezTo>
                <a:lnTo>
                  <a:pt x="3992792" y="1325881"/>
                </a:lnTo>
                <a:lnTo>
                  <a:pt x="3992766" y="1325386"/>
                </a:lnTo>
                <a:lnTo>
                  <a:pt x="3992267" y="1325419"/>
                </a:lnTo>
                <a:cubicBezTo>
                  <a:pt x="3991701" y="1321617"/>
                  <a:pt x="3991674" y="1317801"/>
                  <a:pt x="3991674" y="1313979"/>
                </a:cubicBezTo>
                <a:close/>
                <a:moveTo>
                  <a:pt x="3991674" y="1361805"/>
                </a:moveTo>
                <a:lnTo>
                  <a:pt x="3992268" y="1350455"/>
                </a:lnTo>
                <a:lnTo>
                  <a:pt x="3992766" y="1350487"/>
                </a:lnTo>
                <a:lnTo>
                  <a:pt x="3992792" y="1349997"/>
                </a:lnTo>
                <a:lnTo>
                  <a:pt x="4009880" y="1351607"/>
                </a:lnTo>
                <a:cubicBezTo>
                  <a:pt x="4042265" y="1352130"/>
                  <a:pt x="4074158" y="1355088"/>
                  <a:pt x="4105341" y="1360601"/>
                </a:cubicBezTo>
                <a:cubicBezTo>
                  <a:pt x="4110917" y="1360185"/>
                  <a:pt x="4116245" y="1361126"/>
                  <a:pt x="4121554" y="1362128"/>
                </a:cubicBezTo>
                <a:lnTo>
                  <a:pt x="4121671" y="1363267"/>
                </a:lnTo>
                <a:cubicBezTo>
                  <a:pt x="4480521" y="1422199"/>
                  <a:pt x="4761560" y="1700770"/>
                  <a:pt x="4811836" y="2050865"/>
                </a:cubicBezTo>
                <a:cubicBezTo>
                  <a:pt x="4812004" y="2050918"/>
                  <a:pt x="4812173" y="2050923"/>
                  <a:pt x="4812342" y="2050928"/>
                </a:cubicBezTo>
                <a:lnTo>
                  <a:pt x="4812882" y="2057565"/>
                </a:lnTo>
                <a:cubicBezTo>
                  <a:pt x="4817939" y="2087572"/>
                  <a:pt x="4820389" y="2118214"/>
                  <a:pt x="4820346" y="2149296"/>
                </a:cubicBezTo>
                <a:cubicBezTo>
                  <a:pt x="4821658" y="2154882"/>
                  <a:pt x="4821717" y="2160506"/>
                  <a:pt x="4821717" y="2166144"/>
                </a:cubicBezTo>
                <a:cubicBezTo>
                  <a:pt x="4821717" y="2169936"/>
                  <a:pt x="4821690" y="2173722"/>
                  <a:pt x="4821124" y="2177494"/>
                </a:cubicBezTo>
                <a:lnTo>
                  <a:pt x="4820625" y="2177461"/>
                </a:lnTo>
                <a:lnTo>
                  <a:pt x="4820599" y="2177952"/>
                </a:lnTo>
                <a:lnTo>
                  <a:pt x="4803481" y="2176339"/>
                </a:lnTo>
                <a:cubicBezTo>
                  <a:pt x="4771106" y="2175816"/>
                  <a:pt x="4739226" y="2172858"/>
                  <a:pt x="4708054" y="2167348"/>
                </a:cubicBezTo>
                <a:cubicBezTo>
                  <a:pt x="4702477" y="2167764"/>
                  <a:pt x="4697148" y="2166823"/>
                  <a:pt x="4691837" y="2165820"/>
                </a:cubicBezTo>
                <a:lnTo>
                  <a:pt x="4691721" y="2164681"/>
                </a:lnTo>
                <a:cubicBezTo>
                  <a:pt x="4332870" y="2105749"/>
                  <a:pt x="4051831" y="1827177"/>
                  <a:pt x="4001556" y="1477083"/>
                </a:cubicBezTo>
                <a:cubicBezTo>
                  <a:pt x="4001388" y="1477030"/>
                  <a:pt x="4001220" y="1477026"/>
                  <a:pt x="4001050" y="1477021"/>
                </a:cubicBezTo>
                <a:lnTo>
                  <a:pt x="4000512" y="1470397"/>
                </a:lnTo>
                <a:cubicBezTo>
                  <a:pt x="3995453" y="1440385"/>
                  <a:pt x="3993003" y="1409736"/>
                  <a:pt x="3993045" y="1378647"/>
                </a:cubicBezTo>
                <a:cubicBezTo>
                  <a:pt x="3991733" y="1373063"/>
                  <a:pt x="3991674" y="1367441"/>
                  <a:pt x="3991674" y="1361805"/>
                </a:cubicBezTo>
                <a:close/>
                <a:moveTo>
                  <a:pt x="3991674" y="3010804"/>
                </a:moveTo>
                <a:cubicBezTo>
                  <a:pt x="3991674" y="3005122"/>
                  <a:pt x="3991733" y="2999453"/>
                  <a:pt x="3993045" y="2993823"/>
                </a:cubicBezTo>
                <a:cubicBezTo>
                  <a:pt x="3993003" y="2962495"/>
                  <a:pt x="3995452" y="2931610"/>
                  <a:pt x="4000509" y="2901366"/>
                </a:cubicBezTo>
                <a:lnTo>
                  <a:pt x="4001049" y="2894676"/>
                </a:lnTo>
                <a:cubicBezTo>
                  <a:pt x="4001218" y="2894671"/>
                  <a:pt x="4001387" y="2894666"/>
                  <a:pt x="4001555" y="2894613"/>
                </a:cubicBezTo>
                <a:cubicBezTo>
                  <a:pt x="4051831" y="2541747"/>
                  <a:pt x="4332870" y="2260970"/>
                  <a:pt x="4691720" y="2201572"/>
                </a:cubicBezTo>
                <a:lnTo>
                  <a:pt x="4691837" y="2200424"/>
                </a:lnTo>
                <a:cubicBezTo>
                  <a:pt x="4697146" y="2199414"/>
                  <a:pt x="4702474" y="2198466"/>
                  <a:pt x="4708050" y="2198885"/>
                </a:cubicBezTo>
                <a:cubicBezTo>
                  <a:pt x="4739233" y="2193328"/>
                  <a:pt x="4771126" y="2190347"/>
                  <a:pt x="4803512" y="2189820"/>
                </a:cubicBezTo>
                <a:lnTo>
                  <a:pt x="4820599" y="2188197"/>
                </a:lnTo>
                <a:lnTo>
                  <a:pt x="4820625" y="2188691"/>
                </a:lnTo>
                <a:lnTo>
                  <a:pt x="4821123" y="2188658"/>
                </a:lnTo>
                <a:lnTo>
                  <a:pt x="4821717" y="2200098"/>
                </a:lnTo>
                <a:cubicBezTo>
                  <a:pt x="4821717" y="2205779"/>
                  <a:pt x="4821658" y="2211446"/>
                  <a:pt x="4820346" y="2217074"/>
                </a:cubicBezTo>
                <a:cubicBezTo>
                  <a:pt x="4820389" y="2248409"/>
                  <a:pt x="4817938" y="2279300"/>
                  <a:pt x="4812879" y="2309550"/>
                </a:cubicBezTo>
                <a:lnTo>
                  <a:pt x="4812341" y="2316226"/>
                </a:lnTo>
                <a:cubicBezTo>
                  <a:pt x="4812171" y="2316231"/>
                  <a:pt x="4812003" y="2316236"/>
                  <a:pt x="4811835" y="2316289"/>
                </a:cubicBezTo>
                <a:cubicBezTo>
                  <a:pt x="4761560" y="2669154"/>
                  <a:pt x="4480521" y="2949931"/>
                  <a:pt x="4121670" y="3009330"/>
                </a:cubicBezTo>
                <a:lnTo>
                  <a:pt x="4121554" y="3010478"/>
                </a:lnTo>
                <a:cubicBezTo>
                  <a:pt x="4116243" y="3011489"/>
                  <a:pt x="4110914" y="3012437"/>
                  <a:pt x="4105337" y="3012018"/>
                </a:cubicBezTo>
                <a:cubicBezTo>
                  <a:pt x="4074165" y="3017572"/>
                  <a:pt x="4042285" y="3020553"/>
                  <a:pt x="4009911" y="3021080"/>
                </a:cubicBezTo>
                <a:lnTo>
                  <a:pt x="3992792" y="3022706"/>
                </a:lnTo>
                <a:lnTo>
                  <a:pt x="3992766" y="3022211"/>
                </a:lnTo>
                <a:lnTo>
                  <a:pt x="3992267" y="3022244"/>
                </a:lnTo>
                <a:cubicBezTo>
                  <a:pt x="3991701" y="3018442"/>
                  <a:pt x="3991674" y="3014626"/>
                  <a:pt x="3991674" y="3010804"/>
                </a:cubicBezTo>
                <a:close/>
                <a:moveTo>
                  <a:pt x="3991674" y="3058630"/>
                </a:moveTo>
                <a:lnTo>
                  <a:pt x="3992268" y="3047280"/>
                </a:lnTo>
                <a:lnTo>
                  <a:pt x="3992766" y="3047312"/>
                </a:lnTo>
                <a:lnTo>
                  <a:pt x="3992792" y="3046822"/>
                </a:lnTo>
                <a:lnTo>
                  <a:pt x="4009880" y="3048432"/>
                </a:lnTo>
                <a:cubicBezTo>
                  <a:pt x="4042265" y="3048955"/>
                  <a:pt x="4074158" y="3051913"/>
                  <a:pt x="4105341" y="3057426"/>
                </a:cubicBezTo>
                <a:cubicBezTo>
                  <a:pt x="4110917" y="3057010"/>
                  <a:pt x="4116245" y="3057951"/>
                  <a:pt x="4121554" y="3058953"/>
                </a:cubicBezTo>
                <a:lnTo>
                  <a:pt x="4121671" y="3060092"/>
                </a:lnTo>
                <a:cubicBezTo>
                  <a:pt x="4480521" y="3119024"/>
                  <a:pt x="4761560" y="3397595"/>
                  <a:pt x="4811836" y="3747690"/>
                </a:cubicBezTo>
                <a:cubicBezTo>
                  <a:pt x="4812004" y="3747743"/>
                  <a:pt x="4812173" y="3747748"/>
                  <a:pt x="4812342" y="3747753"/>
                </a:cubicBezTo>
                <a:lnTo>
                  <a:pt x="4812882" y="3754390"/>
                </a:lnTo>
                <a:cubicBezTo>
                  <a:pt x="4817939" y="3784397"/>
                  <a:pt x="4820389" y="3815039"/>
                  <a:pt x="4820346" y="3846121"/>
                </a:cubicBezTo>
                <a:cubicBezTo>
                  <a:pt x="4821658" y="3851707"/>
                  <a:pt x="4821717" y="3857331"/>
                  <a:pt x="4821717" y="3862969"/>
                </a:cubicBezTo>
                <a:cubicBezTo>
                  <a:pt x="4821717" y="3866761"/>
                  <a:pt x="4821690" y="3870547"/>
                  <a:pt x="4821124" y="3874319"/>
                </a:cubicBezTo>
                <a:lnTo>
                  <a:pt x="4820625" y="3874286"/>
                </a:lnTo>
                <a:lnTo>
                  <a:pt x="4820599" y="3874777"/>
                </a:lnTo>
                <a:lnTo>
                  <a:pt x="4803481" y="3873164"/>
                </a:lnTo>
                <a:cubicBezTo>
                  <a:pt x="4771106" y="3872641"/>
                  <a:pt x="4739226" y="3869683"/>
                  <a:pt x="4708054" y="3864173"/>
                </a:cubicBezTo>
                <a:cubicBezTo>
                  <a:pt x="4702477" y="3864589"/>
                  <a:pt x="4697148" y="3863648"/>
                  <a:pt x="4691837" y="3862645"/>
                </a:cubicBezTo>
                <a:lnTo>
                  <a:pt x="4691721" y="3861506"/>
                </a:lnTo>
                <a:cubicBezTo>
                  <a:pt x="4332870" y="3802574"/>
                  <a:pt x="4051831" y="3524002"/>
                  <a:pt x="4001556" y="3173908"/>
                </a:cubicBezTo>
                <a:cubicBezTo>
                  <a:pt x="4001388" y="3173856"/>
                  <a:pt x="4001220" y="3173851"/>
                  <a:pt x="4001050" y="3173846"/>
                </a:cubicBezTo>
                <a:lnTo>
                  <a:pt x="4000512" y="3167222"/>
                </a:lnTo>
                <a:cubicBezTo>
                  <a:pt x="3995453" y="3137210"/>
                  <a:pt x="3993003" y="3106561"/>
                  <a:pt x="3993045" y="3075472"/>
                </a:cubicBezTo>
                <a:cubicBezTo>
                  <a:pt x="3991733" y="3069889"/>
                  <a:pt x="3991674" y="3064266"/>
                  <a:pt x="3991674" y="3058630"/>
                </a:cubicBezTo>
                <a:close/>
                <a:moveTo>
                  <a:pt x="3293448" y="636203"/>
                </a:moveTo>
                <a:cubicBezTo>
                  <a:pt x="3346724" y="907109"/>
                  <a:pt x="3561567" y="1121906"/>
                  <a:pt x="3836757" y="1181049"/>
                </a:cubicBezTo>
                <a:cubicBezTo>
                  <a:pt x="3783482" y="910143"/>
                  <a:pt x="3568638" y="695346"/>
                  <a:pt x="3293448" y="636203"/>
                </a:cubicBezTo>
                <a:close/>
                <a:moveTo>
                  <a:pt x="3293448" y="2333028"/>
                </a:moveTo>
                <a:cubicBezTo>
                  <a:pt x="3346724" y="2603934"/>
                  <a:pt x="3561567" y="2818731"/>
                  <a:pt x="3836757" y="2877874"/>
                </a:cubicBezTo>
                <a:cubicBezTo>
                  <a:pt x="3783482" y="2606968"/>
                  <a:pt x="3568638" y="2392171"/>
                  <a:pt x="3293448" y="2333028"/>
                </a:cubicBezTo>
                <a:close/>
                <a:moveTo>
                  <a:pt x="3293446" y="2034258"/>
                </a:moveTo>
                <a:cubicBezTo>
                  <a:pt x="3568636" y="1975579"/>
                  <a:pt x="3783479" y="1762469"/>
                  <a:pt x="3836755" y="1493690"/>
                </a:cubicBezTo>
                <a:cubicBezTo>
                  <a:pt x="3561565" y="1552369"/>
                  <a:pt x="3346721" y="1765479"/>
                  <a:pt x="3293446" y="2034258"/>
                </a:cubicBezTo>
                <a:close/>
                <a:moveTo>
                  <a:pt x="3293446" y="3731083"/>
                </a:moveTo>
                <a:cubicBezTo>
                  <a:pt x="3568636" y="3672404"/>
                  <a:pt x="3783479" y="3459294"/>
                  <a:pt x="3836755" y="3190516"/>
                </a:cubicBezTo>
                <a:cubicBezTo>
                  <a:pt x="3561565" y="3249194"/>
                  <a:pt x="3346721" y="3462304"/>
                  <a:pt x="3293446" y="3731083"/>
                </a:cubicBezTo>
                <a:close/>
                <a:moveTo>
                  <a:pt x="3150081" y="503273"/>
                </a:moveTo>
                <a:lnTo>
                  <a:pt x="3150675" y="491833"/>
                </a:lnTo>
                <a:lnTo>
                  <a:pt x="3151173" y="491866"/>
                </a:lnTo>
                <a:lnTo>
                  <a:pt x="3151199" y="491372"/>
                </a:lnTo>
                <a:lnTo>
                  <a:pt x="3168287" y="492995"/>
                </a:lnTo>
                <a:cubicBezTo>
                  <a:pt x="3200672" y="493522"/>
                  <a:pt x="3232565" y="496503"/>
                  <a:pt x="3263748" y="502060"/>
                </a:cubicBezTo>
                <a:cubicBezTo>
                  <a:pt x="3269324" y="501641"/>
                  <a:pt x="3274652" y="502589"/>
                  <a:pt x="3279961" y="503599"/>
                </a:cubicBezTo>
                <a:lnTo>
                  <a:pt x="3280078" y="504747"/>
                </a:lnTo>
                <a:cubicBezTo>
                  <a:pt x="3638928" y="564145"/>
                  <a:pt x="3919967" y="844922"/>
                  <a:pt x="3970244" y="1197788"/>
                </a:cubicBezTo>
                <a:cubicBezTo>
                  <a:pt x="3970411" y="1197841"/>
                  <a:pt x="3970581" y="1197846"/>
                  <a:pt x="3970749" y="1197851"/>
                </a:cubicBezTo>
                <a:lnTo>
                  <a:pt x="3971290" y="1204541"/>
                </a:lnTo>
                <a:cubicBezTo>
                  <a:pt x="3976346" y="1234785"/>
                  <a:pt x="3978796" y="1265670"/>
                  <a:pt x="3978754" y="1296998"/>
                </a:cubicBezTo>
                <a:cubicBezTo>
                  <a:pt x="3980066" y="1302628"/>
                  <a:pt x="3980124" y="1308297"/>
                  <a:pt x="3980124" y="1313979"/>
                </a:cubicBezTo>
                <a:cubicBezTo>
                  <a:pt x="3980124" y="1317801"/>
                  <a:pt x="3980097" y="1321617"/>
                  <a:pt x="3979531" y="1325419"/>
                </a:cubicBezTo>
                <a:lnTo>
                  <a:pt x="3979032" y="1325386"/>
                </a:lnTo>
                <a:lnTo>
                  <a:pt x="3979006" y="1325881"/>
                </a:lnTo>
                <a:lnTo>
                  <a:pt x="3961888" y="1324255"/>
                </a:lnTo>
                <a:cubicBezTo>
                  <a:pt x="3929514" y="1323728"/>
                  <a:pt x="3897633" y="1320747"/>
                  <a:pt x="3866461" y="1315193"/>
                </a:cubicBezTo>
                <a:cubicBezTo>
                  <a:pt x="3860884" y="1315612"/>
                  <a:pt x="3855555" y="1314664"/>
                  <a:pt x="3850245" y="1313653"/>
                </a:cubicBezTo>
                <a:lnTo>
                  <a:pt x="3850129" y="1312505"/>
                </a:lnTo>
                <a:cubicBezTo>
                  <a:pt x="3491277" y="1253106"/>
                  <a:pt x="3210238" y="972329"/>
                  <a:pt x="3159963" y="619464"/>
                </a:cubicBezTo>
                <a:cubicBezTo>
                  <a:pt x="3159795" y="619411"/>
                  <a:pt x="3159627" y="619406"/>
                  <a:pt x="3159457" y="619401"/>
                </a:cubicBezTo>
                <a:lnTo>
                  <a:pt x="3158919" y="612725"/>
                </a:lnTo>
                <a:cubicBezTo>
                  <a:pt x="3153860" y="582475"/>
                  <a:pt x="3151410" y="551584"/>
                  <a:pt x="3151452" y="520249"/>
                </a:cubicBezTo>
                <a:cubicBezTo>
                  <a:pt x="3150140" y="514621"/>
                  <a:pt x="3150081" y="508954"/>
                  <a:pt x="3150081" y="503273"/>
                </a:cubicBezTo>
                <a:close/>
                <a:moveTo>
                  <a:pt x="3150081" y="2200098"/>
                </a:moveTo>
                <a:lnTo>
                  <a:pt x="3150675" y="2188658"/>
                </a:lnTo>
                <a:lnTo>
                  <a:pt x="3151173" y="2188691"/>
                </a:lnTo>
                <a:lnTo>
                  <a:pt x="3151199" y="2188197"/>
                </a:lnTo>
                <a:lnTo>
                  <a:pt x="3168287" y="2189820"/>
                </a:lnTo>
                <a:cubicBezTo>
                  <a:pt x="3200672" y="2190347"/>
                  <a:pt x="3232565" y="2193328"/>
                  <a:pt x="3263748" y="2198885"/>
                </a:cubicBezTo>
                <a:cubicBezTo>
                  <a:pt x="3269324" y="2198466"/>
                  <a:pt x="3274652" y="2199414"/>
                  <a:pt x="3279961" y="2200424"/>
                </a:cubicBezTo>
                <a:lnTo>
                  <a:pt x="3280078" y="2201572"/>
                </a:lnTo>
                <a:cubicBezTo>
                  <a:pt x="3638928" y="2260970"/>
                  <a:pt x="3919967" y="2541747"/>
                  <a:pt x="3970244" y="2894613"/>
                </a:cubicBezTo>
                <a:cubicBezTo>
                  <a:pt x="3970411" y="2894666"/>
                  <a:pt x="3970581" y="2894671"/>
                  <a:pt x="3970749" y="2894676"/>
                </a:cubicBezTo>
                <a:lnTo>
                  <a:pt x="3971290" y="2901366"/>
                </a:lnTo>
                <a:cubicBezTo>
                  <a:pt x="3976346" y="2931610"/>
                  <a:pt x="3978796" y="2962495"/>
                  <a:pt x="3978754" y="2993823"/>
                </a:cubicBezTo>
                <a:cubicBezTo>
                  <a:pt x="3980066" y="2999453"/>
                  <a:pt x="3980124" y="3005122"/>
                  <a:pt x="3980124" y="3010804"/>
                </a:cubicBezTo>
                <a:cubicBezTo>
                  <a:pt x="3980124" y="3014626"/>
                  <a:pt x="3980097" y="3018442"/>
                  <a:pt x="3979531" y="3022244"/>
                </a:cubicBezTo>
                <a:lnTo>
                  <a:pt x="3979032" y="3022211"/>
                </a:lnTo>
                <a:lnTo>
                  <a:pt x="3979006" y="3022706"/>
                </a:lnTo>
                <a:lnTo>
                  <a:pt x="3961888" y="3021080"/>
                </a:lnTo>
                <a:cubicBezTo>
                  <a:pt x="3929514" y="3020553"/>
                  <a:pt x="3897633" y="3017572"/>
                  <a:pt x="3866461" y="3012018"/>
                </a:cubicBezTo>
                <a:cubicBezTo>
                  <a:pt x="3860884" y="3012437"/>
                  <a:pt x="3855555" y="3011489"/>
                  <a:pt x="3850245" y="3010478"/>
                </a:cubicBezTo>
                <a:lnTo>
                  <a:pt x="3850129" y="3009330"/>
                </a:lnTo>
                <a:cubicBezTo>
                  <a:pt x="3491277" y="2949931"/>
                  <a:pt x="3210238" y="2669154"/>
                  <a:pt x="3159963" y="2316289"/>
                </a:cubicBezTo>
                <a:cubicBezTo>
                  <a:pt x="3159795" y="2316236"/>
                  <a:pt x="3159627" y="2316231"/>
                  <a:pt x="3159457" y="2316226"/>
                </a:cubicBezTo>
                <a:lnTo>
                  <a:pt x="3158919" y="2309550"/>
                </a:lnTo>
                <a:cubicBezTo>
                  <a:pt x="3153860" y="2279300"/>
                  <a:pt x="3151410" y="2248409"/>
                  <a:pt x="3151452" y="2217074"/>
                </a:cubicBezTo>
                <a:cubicBezTo>
                  <a:pt x="3150140" y="2211446"/>
                  <a:pt x="3150081" y="2205779"/>
                  <a:pt x="3150081" y="2200098"/>
                </a:cubicBezTo>
                <a:close/>
                <a:moveTo>
                  <a:pt x="3150081" y="3896923"/>
                </a:moveTo>
                <a:lnTo>
                  <a:pt x="3150675" y="3885483"/>
                </a:lnTo>
                <a:lnTo>
                  <a:pt x="3151173" y="3885516"/>
                </a:lnTo>
                <a:lnTo>
                  <a:pt x="3151199" y="3885022"/>
                </a:lnTo>
                <a:lnTo>
                  <a:pt x="3168287" y="3886645"/>
                </a:lnTo>
                <a:cubicBezTo>
                  <a:pt x="3200672" y="3887172"/>
                  <a:pt x="3232565" y="3890153"/>
                  <a:pt x="3263748" y="3895710"/>
                </a:cubicBezTo>
                <a:cubicBezTo>
                  <a:pt x="3269324" y="3895291"/>
                  <a:pt x="3274652" y="3896239"/>
                  <a:pt x="3279961" y="3897249"/>
                </a:cubicBezTo>
                <a:lnTo>
                  <a:pt x="3280078" y="3898397"/>
                </a:lnTo>
                <a:cubicBezTo>
                  <a:pt x="3514137" y="3937139"/>
                  <a:pt x="3715094" y="4070062"/>
                  <a:pt x="3840331" y="4255797"/>
                </a:cubicBezTo>
                <a:lnTo>
                  <a:pt x="3868775" y="4305008"/>
                </a:lnTo>
                <a:lnTo>
                  <a:pt x="3717725" y="4305008"/>
                </a:lnTo>
                <a:lnTo>
                  <a:pt x="3665602" y="4241205"/>
                </a:lnTo>
                <a:cubicBezTo>
                  <a:pt x="3568906" y="4136681"/>
                  <a:pt x="3439699" y="4061285"/>
                  <a:pt x="3293448" y="4029853"/>
                </a:cubicBezTo>
                <a:cubicBezTo>
                  <a:pt x="3310695" y="4117553"/>
                  <a:pt x="3344874" y="4199373"/>
                  <a:pt x="3392629" y="4271827"/>
                </a:cubicBezTo>
                <a:lnTo>
                  <a:pt x="3419311" y="4305008"/>
                </a:lnTo>
                <a:lnTo>
                  <a:pt x="3265201" y="4305008"/>
                </a:lnTo>
                <a:lnTo>
                  <a:pt x="3235080" y="4254710"/>
                </a:lnTo>
                <a:cubicBezTo>
                  <a:pt x="3197877" y="4179889"/>
                  <a:pt x="3172145" y="4098618"/>
                  <a:pt x="3159963" y="4013114"/>
                </a:cubicBezTo>
                <a:cubicBezTo>
                  <a:pt x="3159795" y="4013061"/>
                  <a:pt x="3159627" y="4013056"/>
                  <a:pt x="3159457" y="4013051"/>
                </a:cubicBezTo>
                <a:lnTo>
                  <a:pt x="3158919" y="4006375"/>
                </a:lnTo>
                <a:cubicBezTo>
                  <a:pt x="3153860" y="3976125"/>
                  <a:pt x="3151410" y="3945234"/>
                  <a:pt x="3151452" y="3913899"/>
                </a:cubicBezTo>
                <a:cubicBezTo>
                  <a:pt x="3150140" y="3908271"/>
                  <a:pt x="3150081" y="3902604"/>
                  <a:pt x="3150081" y="3896923"/>
                </a:cubicBezTo>
                <a:close/>
                <a:moveTo>
                  <a:pt x="3150079" y="469318"/>
                </a:moveTo>
                <a:cubicBezTo>
                  <a:pt x="3150079" y="463681"/>
                  <a:pt x="3150138" y="458057"/>
                  <a:pt x="3151450" y="452471"/>
                </a:cubicBezTo>
                <a:cubicBezTo>
                  <a:pt x="3151408" y="421389"/>
                  <a:pt x="3153857" y="390746"/>
                  <a:pt x="3158914" y="360740"/>
                </a:cubicBezTo>
                <a:lnTo>
                  <a:pt x="3159454" y="354103"/>
                </a:lnTo>
                <a:cubicBezTo>
                  <a:pt x="3159623" y="354098"/>
                  <a:pt x="3159792" y="354093"/>
                  <a:pt x="3159960" y="354040"/>
                </a:cubicBezTo>
                <a:cubicBezTo>
                  <a:pt x="3173111" y="262463"/>
                  <a:pt x="3202052" y="175780"/>
                  <a:pt x="3244173" y="96778"/>
                </a:cubicBezTo>
                <a:lnTo>
                  <a:pt x="3306807" y="0"/>
                </a:lnTo>
                <a:lnTo>
                  <a:pt x="3475182" y="0"/>
                </a:lnTo>
                <a:lnTo>
                  <a:pt x="3406954" y="76659"/>
                </a:lnTo>
                <a:cubicBezTo>
                  <a:pt x="3351687" y="153496"/>
                  <a:pt x="3312372" y="241952"/>
                  <a:pt x="3293446" y="337433"/>
                </a:cubicBezTo>
                <a:cubicBezTo>
                  <a:pt x="3476486" y="298404"/>
                  <a:pt x="3632827" y="191052"/>
                  <a:pt x="3732420" y="44350"/>
                </a:cubicBezTo>
                <a:lnTo>
                  <a:pt x="3754649" y="0"/>
                </a:lnTo>
                <a:lnTo>
                  <a:pt x="3903287" y="0"/>
                </a:lnTo>
                <a:lnTo>
                  <a:pt x="3851448" y="95636"/>
                </a:lnTo>
                <a:cubicBezTo>
                  <a:pt x="3727674" y="289169"/>
                  <a:pt x="3521481" y="428211"/>
                  <a:pt x="3280075" y="467856"/>
                </a:cubicBezTo>
                <a:lnTo>
                  <a:pt x="3279959" y="468995"/>
                </a:lnTo>
                <a:cubicBezTo>
                  <a:pt x="3274648" y="469998"/>
                  <a:pt x="3269319" y="470939"/>
                  <a:pt x="3263742" y="470523"/>
                </a:cubicBezTo>
                <a:cubicBezTo>
                  <a:pt x="3232570" y="476033"/>
                  <a:pt x="3200690" y="478991"/>
                  <a:pt x="3168316" y="479514"/>
                </a:cubicBezTo>
                <a:lnTo>
                  <a:pt x="3151197" y="481127"/>
                </a:lnTo>
                <a:lnTo>
                  <a:pt x="3151171" y="480636"/>
                </a:lnTo>
                <a:lnTo>
                  <a:pt x="3150672" y="480669"/>
                </a:lnTo>
                <a:cubicBezTo>
                  <a:pt x="3150106" y="476896"/>
                  <a:pt x="3150079" y="473110"/>
                  <a:pt x="3150079" y="469318"/>
                </a:cubicBezTo>
                <a:close/>
                <a:moveTo>
                  <a:pt x="3150079" y="2166144"/>
                </a:moveTo>
                <a:cubicBezTo>
                  <a:pt x="3150079" y="2160506"/>
                  <a:pt x="3150138" y="2154882"/>
                  <a:pt x="3151450" y="2149296"/>
                </a:cubicBezTo>
                <a:cubicBezTo>
                  <a:pt x="3151408" y="2118214"/>
                  <a:pt x="3153857" y="2087572"/>
                  <a:pt x="3158914" y="2057565"/>
                </a:cubicBezTo>
                <a:lnTo>
                  <a:pt x="3159454" y="2050928"/>
                </a:lnTo>
                <a:cubicBezTo>
                  <a:pt x="3159623" y="2050923"/>
                  <a:pt x="3159792" y="2050918"/>
                  <a:pt x="3159960" y="2050865"/>
                </a:cubicBezTo>
                <a:cubicBezTo>
                  <a:pt x="3210236" y="1700770"/>
                  <a:pt x="3491275" y="1422199"/>
                  <a:pt x="3850126" y="1363267"/>
                </a:cubicBezTo>
                <a:lnTo>
                  <a:pt x="3850243" y="1362128"/>
                </a:lnTo>
                <a:cubicBezTo>
                  <a:pt x="3855551" y="1361126"/>
                  <a:pt x="3860879" y="1360185"/>
                  <a:pt x="3866455" y="1360601"/>
                </a:cubicBezTo>
                <a:cubicBezTo>
                  <a:pt x="3897639" y="1355088"/>
                  <a:pt x="3929531" y="1352130"/>
                  <a:pt x="3961917" y="1351607"/>
                </a:cubicBezTo>
                <a:lnTo>
                  <a:pt x="3979004" y="1349997"/>
                </a:lnTo>
                <a:lnTo>
                  <a:pt x="3979030" y="1350487"/>
                </a:lnTo>
                <a:lnTo>
                  <a:pt x="3979528" y="1350455"/>
                </a:lnTo>
                <a:lnTo>
                  <a:pt x="3980122" y="1361805"/>
                </a:lnTo>
                <a:cubicBezTo>
                  <a:pt x="3980122" y="1367441"/>
                  <a:pt x="3980064" y="1373063"/>
                  <a:pt x="3978752" y="1378647"/>
                </a:cubicBezTo>
                <a:cubicBezTo>
                  <a:pt x="3978794" y="1409736"/>
                  <a:pt x="3976343" y="1440385"/>
                  <a:pt x="3971285" y="1470397"/>
                </a:cubicBezTo>
                <a:lnTo>
                  <a:pt x="3970746" y="1477021"/>
                </a:lnTo>
                <a:cubicBezTo>
                  <a:pt x="3970577" y="1477026"/>
                  <a:pt x="3970408" y="1477030"/>
                  <a:pt x="3970241" y="1477083"/>
                </a:cubicBezTo>
                <a:cubicBezTo>
                  <a:pt x="3919965" y="1827177"/>
                  <a:pt x="3638926" y="2105749"/>
                  <a:pt x="3280075" y="2164681"/>
                </a:cubicBezTo>
                <a:lnTo>
                  <a:pt x="3279959" y="2165820"/>
                </a:lnTo>
                <a:cubicBezTo>
                  <a:pt x="3274648" y="2166823"/>
                  <a:pt x="3269319" y="2167764"/>
                  <a:pt x="3263742" y="2167348"/>
                </a:cubicBezTo>
                <a:cubicBezTo>
                  <a:pt x="3232570" y="2172858"/>
                  <a:pt x="3200690" y="2175816"/>
                  <a:pt x="3168316" y="2176339"/>
                </a:cubicBezTo>
                <a:lnTo>
                  <a:pt x="3151197" y="2177952"/>
                </a:lnTo>
                <a:lnTo>
                  <a:pt x="3151171" y="2177461"/>
                </a:lnTo>
                <a:lnTo>
                  <a:pt x="3150672" y="2177494"/>
                </a:lnTo>
                <a:cubicBezTo>
                  <a:pt x="3150106" y="2173722"/>
                  <a:pt x="3150079" y="2169936"/>
                  <a:pt x="3150079" y="2166144"/>
                </a:cubicBezTo>
                <a:close/>
                <a:moveTo>
                  <a:pt x="3150079" y="3862969"/>
                </a:moveTo>
                <a:cubicBezTo>
                  <a:pt x="3150079" y="3857331"/>
                  <a:pt x="3150138" y="3851707"/>
                  <a:pt x="3151450" y="3846121"/>
                </a:cubicBezTo>
                <a:cubicBezTo>
                  <a:pt x="3151408" y="3815039"/>
                  <a:pt x="3153857" y="3784397"/>
                  <a:pt x="3158914" y="3754390"/>
                </a:cubicBezTo>
                <a:lnTo>
                  <a:pt x="3159454" y="3747753"/>
                </a:lnTo>
                <a:cubicBezTo>
                  <a:pt x="3159623" y="3747748"/>
                  <a:pt x="3159792" y="3747743"/>
                  <a:pt x="3159960" y="3747690"/>
                </a:cubicBezTo>
                <a:cubicBezTo>
                  <a:pt x="3210236" y="3397595"/>
                  <a:pt x="3491275" y="3119024"/>
                  <a:pt x="3850126" y="3060092"/>
                </a:cubicBezTo>
                <a:lnTo>
                  <a:pt x="3850243" y="3058953"/>
                </a:lnTo>
                <a:cubicBezTo>
                  <a:pt x="3855551" y="3057951"/>
                  <a:pt x="3860879" y="3057010"/>
                  <a:pt x="3866455" y="3057426"/>
                </a:cubicBezTo>
                <a:cubicBezTo>
                  <a:pt x="3897639" y="3051913"/>
                  <a:pt x="3929531" y="3048955"/>
                  <a:pt x="3961917" y="3048432"/>
                </a:cubicBezTo>
                <a:lnTo>
                  <a:pt x="3979004" y="3046822"/>
                </a:lnTo>
                <a:lnTo>
                  <a:pt x="3979030" y="3047312"/>
                </a:lnTo>
                <a:lnTo>
                  <a:pt x="3979528" y="3047280"/>
                </a:lnTo>
                <a:lnTo>
                  <a:pt x="3980122" y="3058630"/>
                </a:lnTo>
                <a:cubicBezTo>
                  <a:pt x="3980122" y="3064266"/>
                  <a:pt x="3980064" y="3069889"/>
                  <a:pt x="3978752" y="3075472"/>
                </a:cubicBezTo>
                <a:cubicBezTo>
                  <a:pt x="3978794" y="3106561"/>
                  <a:pt x="3976343" y="3137210"/>
                  <a:pt x="3971285" y="3167222"/>
                </a:cubicBezTo>
                <a:lnTo>
                  <a:pt x="3970746" y="3173846"/>
                </a:lnTo>
                <a:cubicBezTo>
                  <a:pt x="3970577" y="3173851"/>
                  <a:pt x="3970408" y="3173856"/>
                  <a:pt x="3970241" y="3173908"/>
                </a:cubicBezTo>
                <a:cubicBezTo>
                  <a:pt x="3919965" y="3524002"/>
                  <a:pt x="3638926" y="3802574"/>
                  <a:pt x="3280075" y="3861506"/>
                </a:cubicBezTo>
                <a:lnTo>
                  <a:pt x="3279959" y="3862645"/>
                </a:lnTo>
                <a:cubicBezTo>
                  <a:pt x="3274648" y="3863648"/>
                  <a:pt x="3269319" y="3864589"/>
                  <a:pt x="3263742" y="3864173"/>
                </a:cubicBezTo>
                <a:cubicBezTo>
                  <a:pt x="3232570" y="3869683"/>
                  <a:pt x="3200690" y="3872641"/>
                  <a:pt x="3168316" y="3873164"/>
                </a:cubicBezTo>
                <a:lnTo>
                  <a:pt x="3151197" y="3874777"/>
                </a:lnTo>
                <a:lnTo>
                  <a:pt x="3151171" y="3874286"/>
                </a:lnTo>
                <a:lnTo>
                  <a:pt x="3150672" y="3874319"/>
                </a:lnTo>
                <a:cubicBezTo>
                  <a:pt x="3150106" y="3870547"/>
                  <a:pt x="3150079" y="3866761"/>
                  <a:pt x="3150079" y="3862969"/>
                </a:cubicBezTo>
                <a:close/>
                <a:moveTo>
                  <a:pt x="2442890" y="1181049"/>
                </a:moveTo>
                <a:cubicBezTo>
                  <a:pt x="2718080" y="1121906"/>
                  <a:pt x="2932923" y="907109"/>
                  <a:pt x="2986199" y="636203"/>
                </a:cubicBezTo>
                <a:cubicBezTo>
                  <a:pt x="2711009" y="695346"/>
                  <a:pt x="2496165" y="910143"/>
                  <a:pt x="2442890" y="1181049"/>
                </a:cubicBezTo>
                <a:close/>
                <a:moveTo>
                  <a:pt x="2442890" y="1493690"/>
                </a:moveTo>
                <a:cubicBezTo>
                  <a:pt x="2496166" y="1762469"/>
                  <a:pt x="2711009" y="1975579"/>
                  <a:pt x="2986199" y="2034258"/>
                </a:cubicBezTo>
                <a:cubicBezTo>
                  <a:pt x="2932924" y="1765479"/>
                  <a:pt x="2718080" y="1552369"/>
                  <a:pt x="2442890" y="1493690"/>
                </a:cubicBezTo>
                <a:close/>
                <a:moveTo>
                  <a:pt x="2442890" y="2877874"/>
                </a:moveTo>
                <a:cubicBezTo>
                  <a:pt x="2718080" y="2818731"/>
                  <a:pt x="2932923" y="2603934"/>
                  <a:pt x="2986199" y="2333028"/>
                </a:cubicBezTo>
                <a:cubicBezTo>
                  <a:pt x="2711009" y="2392171"/>
                  <a:pt x="2496165" y="2606968"/>
                  <a:pt x="2442890" y="2877874"/>
                </a:cubicBezTo>
                <a:close/>
                <a:moveTo>
                  <a:pt x="2442890" y="3190516"/>
                </a:moveTo>
                <a:cubicBezTo>
                  <a:pt x="2496166" y="3459294"/>
                  <a:pt x="2711009" y="3672404"/>
                  <a:pt x="2986199" y="3731083"/>
                </a:cubicBezTo>
                <a:cubicBezTo>
                  <a:pt x="2932924" y="3462304"/>
                  <a:pt x="2718080" y="3249194"/>
                  <a:pt x="2442890" y="3190516"/>
                </a:cubicBezTo>
                <a:close/>
                <a:moveTo>
                  <a:pt x="2410871" y="4305008"/>
                </a:moveTo>
                <a:lnTo>
                  <a:pt x="2439316" y="4255797"/>
                </a:lnTo>
                <a:cubicBezTo>
                  <a:pt x="2564553" y="4070062"/>
                  <a:pt x="2765510" y="3937139"/>
                  <a:pt x="2999569" y="3898397"/>
                </a:cubicBezTo>
                <a:lnTo>
                  <a:pt x="2999686" y="3897249"/>
                </a:lnTo>
                <a:cubicBezTo>
                  <a:pt x="3004995" y="3896239"/>
                  <a:pt x="3010323" y="3895291"/>
                  <a:pt x="3015899" y="3895710"/>
                </a:cubicBezTo>
                <a:cubicBezTo>
                  <a:pt x="3047082" y="3890153"/>
                  <a:pt x="3078975" y="3887172"/>
                  <a:pt x="3111360" y="3886645"/>
                </a:cubicBezTo>
                <a:lnTo>
                  <a:pt x="3128448" y="3885022"/>
                </a:lnTo>
                <a:lnTo>
                  <a:pt x="3128474" y="3885516"/>
                </a:lnTo>
                <a:lnTo>
                  <a:pt x="3128972" y="3885483"/>
                </a:lnTo>
                <a:lnTo>
                  <a:pt x="3129566" y="3896923"/>
                </a:lnTo>
                <a:cubicBezTo>
                  <a:pt x="3129566" y="3902604"/>
                  <a:pt x="3129507" y="3908271"/>
                  <a:pt x="3128195" y="3913899"/>
                </a:cubicBezTo>
                <a:cubicBezTo>
                  <a:pt x="3128237" y="3945234"/>
                  <a:pt x="3125787" y="3976125"/>
                  <a:pt x="3120728" y="4006375"/>
                </a:cubicBezTo>
                <a:lnTo>
                  <a:pt x="3120190" y="4013051"/>
                </a:lnTo>
                <a:cubicBezTo>
                  <a:pt x="3120020" y="4013056"/>
                  <a:pt x="3119852" y="4013061"/>
                  <a:pt x="3119684" y="4013114"/>
                </a:cubicBezTo>
                <a:cubicBezTo>
                  <a:pt x="3107502" y="4098618"/>
                  <a:pt x="3081770" y="4179889"/>
                  <a:pt x="3044567" y="4254710"/>
                </a:cubicBezTo>
                <a:lnTo>
                  <a:pt x="3014445" y="4305008"/>
                </a:lnTo>
                <a:lnTo>
                  <a:pt x="2860336" y="4305008"/>
                </a:lnTo>
                <a:lnTo>
                  <a:pt x="2887018" y="4271827"/>
                </a:lnTo>
                <a:cubicBezTo>
                  <a:pt x="2934773" y="4199373"/>
                  <a:pt x="2968952" y="4117553"/>
                  <a:pt x="2986199" y="4029853"/>
                </a:cubicBezTo>
                <a:cubicBezTo>
                  <a:pt x="2839947" y="4061285"/>
                  <a:pt x="2710740" y="4136681"/>
                  <a:pt x="2614045" y="4241205"/>
                </a:cubicBezTo>
                <a:lnTo>
                  <a:pt x="2561922" y="4305008"/>
                </a:lnTo>
                <a:close/>
                <a:moveTo>
                  <a:pt x="2376360" y="0"/>
                </a:moveTo>
                <a:lnTo>
                  <a:pt x="2524998" y="0"/>
                </a:lnTo>
                <a:lnTo>
                  <a:pt x="2547226" y="44350"/>
                </a:lnTo>
                <a:cubicBezTo>
                  <a:pt x="2646819" y="191052"/>
                  <a:pt x="2803160" y="298404"/>
                  <a:pt x="2986199" y="337433"/>
                </a:cubicBezTo>
                <a:cubicBezTo>
                  <a:pt x="2967274" y="241952"/>
                  <a:pt x="2927959" y="153496"/>
                  <a:pt x="2872691" y="76659"/>
                </a:cubicBezTo>
                <a:lnTo>
                  <a:pt x="2804464" y="0"/>
                </a:lnTo>
                <a:lnTo>
                  <a:pt x="2972839" y="0"/>
                </a:lnTo>
                <a:lnTo>
                  <a:pt x="3035473" y="96778"/>
                </a:lnTo>
                <a:cubicBezTo>
                  <a:pt x="3077594" y="175780"/>
                  <a:pt x="3106535" y="262463"/>
                  <a:pt x="3119686" y="354040"/>
                </a:cubicBezTo>
                <a:cubicBezTo>
                  <a:pt x="3119853" y="354093"/>
                  <a:pt x="3120023" y="354098"/>
                  <a:pt x="3120191" y="354103"/>
                </a:cubicBezTo>
                <a:lnTo>
                  <a:pt x="3120732" y="360740"/>
                </a:lnTo>
                <a:cubicBezTo>
                  <a:pt x="3125788" y="390746"/>
                  <a:pt x="3128238" y="421389"/>
                  <a:pt x="3128196" y="452471"/>
                </a:cubicBezTo>
                <a:cubicBezTo>
                  <a:pt x="3129508" y="458057"/>
                  <a:pt x="3129566" y="463681"/>
                  <a:pt x="3129566" y="469318"/>
                </a:cubicBezTo>
                <a:cubicBezTo>
                  <a:pt x="3129566" y="473110"/>
                  <a:pt x="3129539" y="476896"/>
                  <a:pt x="3128973" y="480669"/>
                </a:cubicBezTo>
                <a:lnTo>
                  <a:pt x="3128474" y="480636"/>
                </a:lnTo>
                <a:lnTo>
                  <a:pt x="3128448" y="481127"/>
                </a:lnTo>
                <a:lnTo>
                  <a:pt x="3111330" y="479514"/>
                </a:lnTo>
                <a:cubicBezTo>
                  <a:pt x="3078956" y="478991"/>
                  <a:pt x="3047075" y="476033"/>
                  <a:pt x="3015903" y="470523"/>
                </a:cubicBezTo>
                <a:cubicBezTo>
                  <a:pt x="3010326" y="470939"/>
                  <a:pt x="3004997" y="469998"/>
                  <a:pt x="2999687" y="468995"/>
                </a:cubicBezTo>
                <a:lnTo>
                  <a:pt x="2999571" y="467856"/>
                </a:lnTo>
                <a:cubicBezTo>
                  <a:pt x="2758165" y="428211"/>
                  <a:pt x="2551973" y="289169"/>
                  <a:pt x="2428199" y="95636"/>
                </a:cubicBezTo>
                <a:close/>
                <a:moveTo>
                  <a:pt x="2299523" y="1313979"/>
                </a:moveTo>
                <a:cubicBezTo>
                  <a:pt x="2299523" y="1308297"/>
                  <a:pt x="2299582" y="1302628"/>
                  <a:pt x="2300894" y="1296998"/>
                </a:cubicBezTo>
                <a:cubicBezTo>
                  <a:pt x="2300852" y="1265670"/>
                  <a:pt x="2303301" y="1234785"/>
                  <a:pt x="2308358" y="1204541"/>
                </a:cubicBezTo>
                <a:lnTo>
                  <a:pt x="2308898" y="1197851"/>
                </a:lnTo>
                <a:cubicBezTo>
                  <a:pt x="2309067" y="1197846"/>
                  <a:pt x="2309236" y="1197841"/>
                  <a:pt x="2309404" y="1197788"/>
                </a:cubicBezTo>
                <a:cubicBezTo>
                  <a:pt x="2359680" y="844922"/>
                  <a:pt x="2640719" y="564145"/>
                  <a:pt x="2999570" y="504747"/>
                </a:cubicBezTo>
                <a:lnTo>
                  <a:pt x="2999687" y="503599"/>
                </a:lnTo>
                <a:cubicBezTo>
                  <a:pt x="3004995" y="502589"/>
                  <a:pt x="3010323" y="501641"/>
                  <a:pt x="3015899" y="502060"/>
                </a:cubicBezTo>
                <a:cubicBezTo>
                  <a:pt x="3047083" y="496503"/>
                  <a:pt x="3078975" y="493522"/>
                  <a:pt x="3111361" y="492995"/>
                </a:cubicBezTo>
                <a:lnTo>
                  <a:pt x="3128448" y="491372"/>
                </a:lnTo>
                <a:lnTo>
                  <a:pt x="3128474" y="491866"/>
                </a:lnTo>
                <a:lnTo>
                  <a:pt x="3128972" y="491833"/>
                </a:lnTo>
                <a:lnTo>
                  <a:pt x="3129566" y="503273"/>
                </a:lnTo>
                <a:cubicBezTo>
                  <a:pt x="3129566" y="508954"/>
                  <a:pt x="3129508" y="514621"/>
                  <a:pt x="3128196" y="520249"/>
                </a:cubicBezTo>
                <a:cubicBezTo>
                  <a:pt x="3128238" y="551584"/>
                  <a:pt x="3125787" y="582475"/>
                  <a:pt x="3120729" y="612725"/>
                </a:cubicBezTo>
                <a:lnTo>
                  <a:pt x="3120190" y="619401"/>
                </a:lnTo>
                <a:cubicBezTo>
                  <a:pt x="3120021" y="619406"/>
                  <a:pt x="3119852" y="619411"/>
                  <a:pt x="3119685" y="619464"/>
                </a:cubicBezTo>
                <a:cubicBezTo>
                  <a:pt x="3069409" y="972329"/>
                  <a:pt x="2788370" y="1253106"/>
                  <a:pt x="2429519" y="1312505"/>
                </a:cubicBezTo>
                <a:lnTo>
                  <a:pt x="2429403" y="1313653"/>
                </a:lnTo>
                <a:cubicBezTo>
                  <a:pt x="2424092" y="1314664"/>
                  <a:pt x="2418763" y="1315612"/>
                  <a:pt x="2413186" y="1315193"/>
                </a:cubicBezTo>
                <a:cubicBezTo>
                  <a:pt x="2382014" y="1320747"/>
                  <a:pt x="2350134" y="1323728"/>
                  <a:pt x="2317760" y="1324255"/>
                </a:cubicBezTo>
                <a:lnTo>
                  <a:pt x="2300641" y="1325881"/>
                </a:lnTo>
                <a:lnTo>
                  <a:pt x="2300615" y="1325386"/>
                </a:lnTo>
                <a:lnTo>
                  <a:pt x="2300116" y="1325419"/>
                </a:lnTo>
                <a:cubicBezTo>
                  <a:pt x="2299550" y="1321617"/>
                  <a:pt x="2299523" y="1317801"/>
                  <a:pt x="2299523" y="1313979"/>
                </a:cubicBezTo>
                <a:close/>
                <a:moveTo>
                  <a:pt x="2299523" y="1361805"/>
                </a:moveTo>
                <a:lnTo>
                  <a:pt x="2300117" y="1350455"/>
                </a:lnTo>
                <a:lnTo>
                  <a:pt x="2300615" y="1350487"/>
                </a:lnTo>
                <a:lnTo>
                  <a:pt x="2300641" y="1349997"/>
                </a:lnTo>
                <a:lnTo>
                  <a:pt x="2317729" y="1351607"/>
                </a:lnTo>
                <a:cubicBezTo>
                  <a:pt x="2350114" y="1352130"/>
                  <a:pt x="2382007" y="1355088"/>
                  <a:pt x="2413190" y="1360601"/>
                </a:cubicBezTo>
                <a:cubicBezTo>
                  <a:pt x="2418766" y="1360185"/>
                  <a:pt x="2424094" y="1361126"/>
                  <a:pt x="2429403" y="1362128"/>
                </a:cubicBezTo>
                <a:lnTo>
                  <a:pt x="2429520" y="1363267"/>
                </a:lnTo>
                <a:cubicBezTo>
                  <a:pt x="2788370" y="1422199"/>
                  <a:pt x="3069409" y="1700770"/>
                  <a:pt x="3119686" y="2050865"/>
                </a:cubicBezTo>
                <a:cubicBezTo>
                  <a:pt x="3119853" y="2050918"/>
                  <a:pt x="3120023" y="2050923"/>
                  <a:pt x="3120191" y="2050928"/>
                </a:cubicBezTo>
                <a:lnTo>
                  <a:pt x="3120732" y="2057565"/>
                </a:lnTo>
                <a:cubicBezTo>
                  <a:pt x="3125788" y="2087572"/>
                  <a:pt x="3128238" y="2118214"/>
                  <a:pt x="3128196" y="2149296"/>
                </a:cubicBezTo>
                <a:cubicBezTo>
                  <a:pt x="3129508" y="2154882"/>
                  <a:pt x="3129566" y="2160506"/>
                  <a:pt x="3129566" y="2166144"/>
                </a:cubicBezTo>
                <a:cubicBezTo>
                  <a:pt x="3129566" y="2169936"/>
                  <a:pt x="3129539" y="2173722"/>
                  <a:pt x="3128973" y="2177494"/>
                </a:cubicBezTo>
                <a:lnTo>
                  <a:pt x="3128474" y="2177461"/>
                </a:lnTo>
                <a:lnTo>
                  <a:pt x="3128448" y="2177952"/>
                </a:lnTo>
                <a:lnTo>
                  <a:pt x="3111330" y="2176339"/>
                </a:lnTo>
                <a:cubicBezTo>
                  <a:pt x="3078956" y="2175816"/>
                  <a:pt x="3047075" y="2172858"/>
                  <a:pt x="3015903" y="2167348"/>
                </a:cubicBezTo>
                <a:cubicBezTo>
                  <a:pt x="3010326" y="2167764"/>
                  <a:pt x="3004997" y="2166823"/>
                  <a:pt x="2999687" y="2165820"/>
                </a:cubicBezTo>
                <a:lnTo>
                  <a:pt x="2999571" y="2164681"/>
                </a:lnTo>
                <a:cubicBezTo>
                  <a:pt x="2640719" y="2105749"/>
                  <a:pt x="2359680" y="1827177"/>
                  <a:pt x="2309405" y="1477083"/>
                </a:cubicBezTo>
                <a:cubicBezTo>
                  <a:pt x="2309237" y="1477030"/>
                  <a:pt x="2309069" y="1477026"/>
                  <a:pt x="2308899" y="1477021"/>
                </a:cubicBezTo>
                <a:lnTo>
                  <a:pt x="2308361" y="1470397"/>
                </a:lnTo>
                <a:cubicBezTo>
                  <a:pt x="2303302" y="1440385"/>
                  <a:pt x="2300852" y="1409736"/>
                  <a:pt x="2300894" y="1378647"/>
                </a:cubicBezTo>
                <a:cubicBezTo>
                  <a:pt x="2299582" y="1373063"/>
                  <a:pt x="2299523" y="1367441"/>
                  <a:pt x="2299523" y="1361805"/>
                </a:cubicBezTo>
                <a:close/>
                <a:moveTo>
                  <a:pt x="2299523" y="3010804"/>
                </a:moveTo>
                <a:cubicBezTo>
                  <a:pt x="2299523" y="3005122"/>
                  <a:pt x="2299582" y="2999453"/>
                  <a:pt x="2300894" y="2993823"/>
                </a:cubicBezTo>
                <a:cubicBezTo>
                  <a:pt x="2300852" y="2962495"/>
                  <a:pt x="2303301" y="2931610"/>
                  <a:pt x="2308358" y="2901366"/>
                </a:cubicBezTo>
                <a:lnTo>
                  <a:pt x="2308898" y="2894676"/>
                </a:lnTo>
                <a:cubicBezTo>
                  <a:pt x="2309067" y="2894671"/>
                  <a:pt x="2309236" y="2894666"/>
                  <a:pt x="2309404" y="2894613"/>
                </a:cubicBezTo>
                <a:cubicBezTo>
                  <a:pt x="2359680" y="2541747"/>
                  <a:pt x="2640719" y="2260970"/>
                  <a:pt x="2999570" y="2201572"/>
                </a:cubicBezTo>
                <a:lnTo>
                  <a:pt x="2999687" y="2200424"/>
                </a:lnTo>
                <a:cubicBezTo>
                  <a:pt x="3004995" y="2199414"/>
                  <a:pt x="3010323" y="2198466"/>
                  <a:pt x="3015899" y="2198885"/>
                </a:cubicBezTo>
                <a:cubicBezTo>
                  <a:pt x="3047083" y="2193328"/>
                  <a:pt x="3078975" y="2190347"/>
                  <a:pt x="3111361" y="2189820"/>
                </a:cubicBezTo>
                <a:lnTo>
                  <a:pt x="3128448" y="2188197"/>
                </a:lnTo>
                <a:lnTo>
                  <a:pt x="3128474" y="2188691"/>
                </a:lnTo>
                <a:lnTo>
                  <a:pt x="3128972" y="2188658"/>
                </a:lnTo>
                <a:lnTo>
                  <a:pt x="3129566" y="2200098"/>
                </a:lnTo>
                <a:cubicBezTo>
                  <a:pt x="3129566" y="2205779"/>
                  <a:pt x="3129508" y="2211446"/>
                  <a:pt x="3128196" y="2217074"/>
                </a:cubicBezTo>
                <a:cubicBezTo>
                  <a:pt x="3128238" y="2248409"/>
                  <a:pt x="3125787" y="2279300"/>
                  <a:pt x="3120729" y="2309550"/>
                </a:cubicBezTo>
                <a:lnTo>
                  <a:pt x="3120190" y="2316226"/>
                </a:lnTo>
                <a:cubicBezTo>
                  <a:pt x="3120021" y="2316231"/>
                  <a:pt x="3119852" y="2316236"/>
                  <a:pt x="3119685" y="2316289"/>
                </a:cubicBezTo>
                <a:cubicBezTo>
                  <a:pt x="3069409" y="2669154"/>
                  <a:pt x="2788370" y="2949931"/>
                  <a:pt x="2429519" y="3009330"/>
                </a:cubicBezTo>
                <a:lnTo>
                  <a:pt x="2429403" y="3010478"/>
                </a:lnTo>
                <a:cubicBezTo>
                  <a:pt x="2424092" y="3011489"/>
                  <a:pt x="2418763" y="3012437"/>
                  <a:pt x="2413186" y="3012018"/>
                </a:cubicBezTo>
                <a:cubicBezTo>
                  <a:pt x="2382014" y="3017572"/>
                  <a:pt x="2350134" y="3020553"/>
                  <a:pt x="2317760" y="3021080"/>
                </a:cubicBezTo>
                <a:lnTo>
                  <a:pt x="2300641" y="3022706"/>
                </a:lnTo>
                <a:lnTo>
                  <a:pt x="2300615" y="3022211"/>
                </a:lnTo>
                <a:lnTo>
                  <a:pt x="2300116" y="3022244"/>
                </a:lnTo>
                <a:cubicBezTo>
                  <a:pt x="2299550" y="3018442"/>
                  <a:pt x="2299523" y="3014626"/>
                  <a:pt x="2299523" y="3010804"/>
                </a:cubicBezTo>
                <a:close/>
                <a:moveTo>
                  <a:pt x="2299523" y="3058630"/>
                </a:moveTo>
                <a:lnTo>
                  <a:pt x="2300117" y="3047280"/>
                </a:lnTo>
                <a:lnTo>
                  <a:pt x="2300615" y="3047312"/>
                </a:lnTo>
                <a:lnTo>
                  <a:pt x="2300641" y="3046822"/>
                </a:lnTo>
                <a:lnTo>
                  <a:pt x="2317729" y="3048432"/>
                </a:lnTo>
                <a:cubicBezTo>
                  <a:pt x="2350114" y="3048955"/>
                  <a:pt x="2382007" y="3051913"/>
                  <a:pt x="2413190" y="3057426"/>
                </a:cubicBezTo>
                <a:cubicBezTo>
                  <a:pt x="2418766" y="3057010"/>
                  <a:pt x="2424094" y="3057951"/>
                  <a:pt x="2429403" y="3058953"/>
                </a:cubicBezTo>
                <a:lnTo>
                  <a:pt x="2429520" y="3060092"/>
                </a:lnTo>
                <a:cubicBezTo>
                  <a:pt x="2788370" y="3119024"/>
                  <a:pt x="3069409" y="3397595"/>
                  <a:pt x="3119686" y="3747690"/>
                </a:cubicBezTo>
                <a:cubicBezTo>
                  <a:pt x="3119853" y="3747743"/>
                  <a:pt x="3120023" y="3747748"/>
                  <a:pt x="3120191" y="3747753"/>
                </a:cubicBezTo>
                <a:lnTo>
                  <a:pt x="3120732" y="3754390"/>
                </a:lnTo>
                <a:cubicBezTo>
                  <a:pt x="3125788" y="3784397"/>
                  <a:pt x="3128238" y="3815039"/>
                  <a:pt x="3128196" y="3846121"/>
                </a:cubicBezTo>
                <a:cubicBezTo>
                  <a:pt x="3129508" y="3851707"/>
                  <a:pt x="3129566" y="3857331"/>
                  <a:pt x="3129566" y="3862969"/>
                </a:cubicBezTo>
                <a:cubicBezTo>
                  <a:pt x="3129566" y="3866761"/>
                  <a:pt x="3129539" y="3870547"/>
                  <a:pt x="3128973" y="3874319"/>
                </a:cubicBezTo>
                <a:lnTo>
                  <a:pt x="3128474" y="3874286"/>
                </a:lnTo>
                <a:lnTo>
                  <a:pt x="3128448" y="3874777"/>
                </a:lnTo>
                <a:lnTo>
                  <a:pt x="3111330" y="3873164"/>
                </a:lnTo>
                <a:cubicBezTo>
                  <a:pt x="3078956" y="3872641"/>
                  <a:pt x="3047075" y="3869683"/>
                  <a:pt x="3015903" y="3864173"/>
                </a:cubicBezTo>
                <a:cubicBezTo>
                  <a:pt x="3010326" y="3864589"/>
                  <a:pt x="3004997" y="3863648"/>
                  <a:pt x="2999687" y="3862645"/>
                </a:cubicBezTo>
                <a:lnTo>
                  <a:pt x="2999571" y="3861506"/>
                </a:lnTo>
                <a:cubicBezTo>
                  <a:pt x="2640719" y="3802574"/>
                  <a:pt x="2359680" y="3524002"/>
                  <a:pt x="2309405" y="3173908"/>
                </a:cubicBezTo>
                <a:cubicBezTo>
                  <a:pt x="2309237" y="3173856"/>
                  <a:pt x="2309069" y="3173851"/>
                  <a:pt x="2308899" y="3173846"/>
                </a:cubicBezTo>
                <a:lnTo>
                  <a:pt x="2308361" y="3167222"/>
                </a:lnTo>
                <a:cubicBezTo>
                  <a:pt x="2303302" y="3137210"/>
                  <a:pt x="2300852" y="3106561"/>
                  <a:pt x="2300894" y="3075472"/>
                </a:cubicBezTo>
                <a:cubicBezTo>
                  <a:pt x="2299582" y="3069889"/>
                  <a:pt x="2299523" y="3064266"/>
                  <a:pt x="2299523" y="3058630"/>
                </a:cubicBezTo>
                <a:close/>
                <a:moveTo>
                  <a:pt x="1601297" y="636203"/>
                </a:moveTo>
                <a:cubicBezTo>
                  <a:pt x="1654573" y="907109"/>
                  <a:pt x="1869416" y="1121906"/>
                  <a:pt x="2144606" y="1181049"/>
                </a:cubicBezTo>
                <a:cubicBezTo>
                  <a:pt x="2091331" y="910143"/>
                  <a:pt x="1876487" y="695346"/>
                  <a:pt x="1601297" y="636203"/>
                </a:cubicBezTo>
                <a:close/>
                <a:moveTo>
                  <a:pt x="1601297" y="2333028"/>
                </a:moveTo>
                <a:cubicBezTo>
                  <a:pt x="1654573" y="2603934"/>
                  <a:pt x="1869416" y="2818731"/>
                  <a:pt x="2144606" y="2877874"/>
                </a:cubicBezTo>
                <a:cubicBezTo>
                  <a:pt x="2091331" y="2606968"/>
                  <a:pt x="1876487" y="2392171"/>
                  <a:pt x="1601297" y="2333028"/>
                </a:cubicBezTo>
                <a:close/>
                <a:moveTo>
                  <a:pt x="1601295" y="2034258"/>
                </a:moveTo>
                <a:cubicBezTo>
                  <a:pt x="1876485" y="1975579"/>
                  <a:pt x="2091328" y="1762469"/>
                  <a:pt x="2144604" y="1493690"/>
                </a:cubicBezTo>
                <a:cubicBezTo>
                  <a:pt x="1869414" y="1552369"/>
                  <a:pt x="1654570" y="1765479"/>
                  <a:pt x="1601295" y="2034258"/>
                </a:cubicBezTo>
                <a:close/>
                <a:moveTo>
                  <a:pt x="1601295" y="3731083"/>
                </a:moveTo>
                <a:cubicBezTo>
                  <a:pt x="1876485" y="3672404"/>
                  <a:pt x="2091328" y="3459294"/>
                  <a:pt x="2144604" y="3190516"/>
                </a:cubicBezTo>
                <a:cubicBezTo>
                  <a:pt x="1869414" y="3249194"/>
                  <a:pt x="1654570" y="3462304"/>
                  <a:pt x="1601295" y="3731083"/>
                </a:cubicBezTo>
                <a:close/>
                <a:moveTo>
                  <a:pt x="1457930" y="503273"/>
                </a:moveTo>
                <a:lnTo>
                  <a:pt x="1458524" y="491833"/>
                </a:lnTo>
                <a:lnTo>
                  <a:pt x="1459022" y="491866"/>
                </a:lnTo>
                <a:lnTo>
                  <a:pt x="1459048" y="491372"/>
                </a:lnTo>
                <a:lnTo>
                  <a:pt x="1476135" y="492995"/>
                </a:lnTo>
                <a:cubicBezTo>
                  <a:pt x="1508521" y="493522"/>
                  <a:pt x="1540413" y="496503"/>
                  <a:pt x="1571597" y="502060"/>
                </a:cubicBezTo>
                <a:cubicBezTo>
                  <a:pt x="1577173" y="501641"/>
                  <a:pt x="1582501" y="502589"/>
                  <a:pt x="1587809" y="503599"/>
                </a:cubicBezTo>
                <a:lnTo>
                  <a:pt x="1587926" y="504747"/>
                </a:lnTo>
                <a:cubicBezTo>
                  <a:pt x="1946777" y="564145"/>
                  <a:pt x="2227816" y="844922"/>
                  <a:pt x="2278092" y="1197788"/>
                </a:cubicBezTo>
                <a:cubicBezTo>
                  <a:pt x="2278260" y="1197841"/>
                  <a:pt x="2278429" y="1197846"/>
                  <a:pt x="2278598" y="1197851"/>
                </a:cubicBezTo>
                <a:lnTo>
                  <a:pt x="2279138" y="1204541"/>
                </a:lnTo>
                <a:cubicBezTo>
                  <a:pt x="2284195" y="1234785"/>
                  <a:pt x="2286644" y="1265670"/>
                  <a:pt x="2286602" y="1296998"/>
                </a:cubicBezTo>
                <a:cubicBezTo>
                  <a:pt x="2287914" y="1302628"/>
                  <a:pt x="2287973" y="1308297"/>
                  <a:pt x="2287973" y="1313979"/>
                </a:cubicBezTo>
                <a:cubicBezTo>
                  <a:pt x="2287973" y="1317801"/>
                  <a:pt x="2287946" y="1321617"/>
                  <a:pt x="2287380" y="1325419"/>
                </a:cubicBezTo>
                <a:lnTo>
                  <a:pt x="2286881" y="1325386"/>
                </a:lnTo>
                <a:lnTo>
                  <a:pt x="2286855" y="1325881"/>
                </a:lnTo>
                <a:lnTo>
                  <a:pt x="2269736" y="1324255"/>
                </a:lnTo>
                <a:cubicBezTo>
                  <a:pt x="2237362" y="1323728"/>
                  <a:pt x="2205482" y="1320747"/>
                  <a:pt x="2174310" y="1315193"/>
                </a:cubicBezTo>
                <a:cubicBezTo>
                  <a:pt x="2168733" y="1315612"/>
                  <a:pt x="2163404" y="1314664"/>
                  <a:pt x="2158093" y="1313653"/>
                </a:cubicBezTo>
                <a:lnTo>
                  <a:pt x="2157977" y="1312505"/>
                </a:lnTo>
                <a:cubicBezTo>
                  <a:pt x="1799126" y="1253106"/>
                  <a:pt x="1518087" y="972329"/>
                  <a:pt x="1467811" y="619464"/>
                </a:cubicBezTo>
                <a:cubicBezTo>
                  <a:pt x="1467644" y="619411"/>
                  <a:pt x="1467475" y="619406"/>
                  <a:pt x="1467306" y="619401"/>
                </a:cubicBezTo>
                <a:lnTo>
                  <a:pt x="1466767" y="612725"/>
                </a:lnTo>
                <a:cubicBezTo>
                  <a:pt x="1461709" y="582475"/>
                  <a:pt x="1459258" y="551584"/>
                  <a:pt x="1459300" y="520249"/>
                </a:cubicBezTo>
                <a:cubicBezTo>
                  <a:pt x="1457988" y="514621"/>
                  <a:pt x="1457930" y="508954"/>
                  <a:pt x="1457930" y="503273"/>
                </a:cubicBezTo>
                <a:close/>
                <a:moveTo>
                  <a:pt x="1457930" y="2200098"/>
                </a:moveTo>
                <a:lnTo>
                  <a:pt x="1458524" y="2188658"/>
                </a:lnTo>
                <a:lnTo>
                  <a:pt x="1459022" y="2188691"/>
                </a:lnTo>
                <a:lnTo>
                  <a:pt x="1459048" y="2188197"/>
                </a:lnTo>
                <a:lnTo>
                  <a:pt x="1476135" y="2189820"/>
                </a:lnTo>
                <a:cubicBezTo>
                  <a:pt x="1508521" y="2190347"/>
                  <a:pt x="1540413" y="2193328"/>
                  <a:pt x="1571597" y="2198885"/>
                </a:cubicBezTo>
                <a:cubicBezTo>
                  <a:pt x="1577173" y="2198466"/>
                  <a:pt x="1582501" y="2199414"/>
                  <a:pt x="1587809" y="2200424"/>
                </a:cubicBezTo>
                <a:lnTo>
                  <a:pt x="1587926" y="2201572"/>
                </a:lnTo>
                <a:cubicBezTo>
                  <a:pt x="1946777" y="2260970"/>
                  <a:pt x="2227816" y="2541747"/>
                  <a:pt x="2278092" y="2894613"/>
                </a:cubicBezTo>
                <a:cubicBezTo>
                  <a:pt x="2278260" y="2894666"/>
                  <a:pt x="2278429" y="2894671"/>
                  <a:pt x="2278598" y="2894676"/>
                </a:cubicBezTo>
                <a:lnTo>
                  <a:pt x="2279138" y="2901366"/>
                </a:lnTo>
                <a:cubicBezTo>
                  <a:pt x="2284195" y="2931610"/>
                  <a:pt x="2286644" y="2962495"/>
                  <a:pt x="2286602" y="2993823"/>
                </a:cubicBezTo>
                <a:cubicBezTo>
                  <a:pt x="2287914" y="2999453"/>
                  <a:pt x="2287973" y="3005122"/>
                  <a:pt x="2287973" y="3010804"/>
                </a:cubicBezTo>
                <a:cubicBezTo>
                  <a:pt x="2287973" y="3014626"/>
                  <a:pt x="2287946" y="3018442"/>
                  <a:pt x="2287380" y="3022244"/>
                </a:cubicBezTo>
                <a:lnTo>
                  <a:pt x="2286881" y="3022211"/>
                </a:lnTo>
                <a:lnTo>
                  <a:pt x="2286855" y="3022706"/>
                </a:lnTo>
                <a:lnTo>
                  <a:pt x="2269736" y="3021080"/>
                </a:lnTo>
                <a:cubicBezTo>
                  <a:pt x="2237362" y="3020553"/>
                  <a:pt x="2205482" y="3017572"/>
                  <a:pt x="2174310" y="3012018"/>
                </a:cubicBezTo>
                <a:cubicBezTo>
                  <a:pt x="2168733" y="3012437"/>
                  <a:pt x="2163404" y="3011489"/>
                  <a:pt x="2158093" y="3010478"/>
                </a:cubicBezTo>
                <a:lnTo>
                  <a:pt x="2157977" y="3009330"/>
                </a:lnTo>
                <a:cubicBezTo>
                  <a:pt x="1799126" y="2949931"/>
                  <a:pt x="1518087" y="2669154"/>
                  <a:pt x="1467811" y="2316289"/>
                </a:cubicBezTo>
                <a:cubicBezTo>
                  <a:pt x="1467644" y="2316236"/>
                  <a:pt x="1467475" y="2316231"/>
                  <a:pt x="1467306" y="2316226"/>
                </a:cubicBezTo>
                <a:lnTo>
                  <a:pt x="1466767" y="2309550"/>
                </a:lnTo>
                <a:cubicBezTo>
                  <a:pt x="1461709" y="2279300"/>
                  <a:pt x="1459258" y="2248409"/>
                  <a:pt x="1459300" y="2217074"/>
                </a:cubicBezTo>
                <a:cubicBezTo>
                  <a:pt x="1457988" y="2211446"/>
                  <a:pt x="1457930" y="2205779"/>
                  <a:pt x="1457930" y="2200098"/>
                </a:cubicBezTo>
                <a:close/>
                <a:moveTo>
                  <a:pt x="1457930" y="3896923"/>
                </a:moveTo>
                <a:lnTo>
                  <a:pt x="1458524" y="3885483"/>
                </a:lnTo>
                <a:lnTo>
                  <a:pt x="1459022" y="3885516"/>
                </a:lnTo>
                <a:lnTo>
                  <a:pt x="1459048" y="3885022"/>
                </a:lnTo>
                <a:lnTo>
                  <a:pt x="1476135" y="3886645"/>
                </a:lnTo>
                <a:cubicBezTo>
                  <a:pt x="1508521" y="3887172"/>
                  <a:pt x="1540413" y="3890153"/>
                  <a:pt x="1571597" y="3895710"/>
                </a:cubicBezTo>
                <a:cubicBezTo>
                  <a:pt x="1577173" y="3895291"/>
                  <a:pt x="1582501" y="3896239"/>
                  <a:pt x="1587809" y="3897249"/>
                </a:cubicBezTo>
                <a:lnTo>
                  <a:pt x="1587926" y="3898397"/>
                </a:lnTo>
                <a:cubicBezTo>
                  <a:pt x="1821986" y="3937139"/>
                  <a:pt x="2022942" y="4070062"/>
                  <a:pt x="2148179" y="4255797"/>
                </a:cubicBezTo>
                <a:lnTo>
                  <a:pt x="2176624" y="4305008"/>
                </a:lnTo>
                <a:lnTo>
                  <a:pt x="2025574" y="4305008"/>
                </a:lnTo>
                <a:lnTo>
                  <a:pt x="1973451" y="4241205"/>
                </a:lnTo>
                <a:cubicBezTo>
                  <a:pt x="1876755" y="4136681"/>
                  <a:pt x="1747549" y="4061285"/>
                  <a:pt x="1601297" y="4029853"/>
                </a:cubicBezTo>
                <a:cubicBezTo>
                  <a:pt x="1618544" y="4117553"/>
                  <a:pt x="1652724" y="4199373"/>
                  <a:pt x="1700478" y="4271827"/>
                </a:cubicBezTo>
                <a:lnTo>
                  <a:pt x="1727160" y="4305008"/>
                </a:lnTo>
                <a:lnTo>
                  <a:pt x="1573050" y="4305008"/>
                </a:lnTo>
                <a:lnTo>
                  <a:pt x="1542929" y="4254710"/>
                </a:lnTo>
                <a:cubicBezTo>
                  <a:pt x="1505726" y="4179889"/>
                  <a:pt x="1479994" y="4098618"/>
                  <a:pt x="1467811" y="4013114"/>
                </a:cubicBezTo>
                <a:cubicBezTo>
                  <a:pt x="1467644" y="4013061"/>
                  <a:pt x="1467475" y="4013056"/>
                  <a:pt x="1467306" y="4013051"/>
                </a:cubicBezTo>
                <a:lnTo>
                  <a:pt x="1466767" y="4006375"/>
                </a:lnTo>
                <a:cubicBezTo>
                  <a:pt x="1461709" y="3976125"/>
                  <a:pt x="1459258" y="3945234"/>
                  <a:pt x="1459300" y="3913899"/>
                </a:cubicBezTo>
                <a:cubicBezTo>
                  <a:pt x="1457988" y="3908271"/>
                  <a:pt x="1457930" y="3902604"/>
                  <a:pt x="1457930" y="3896923"/>
                </a:cubicBezTo>
                <a:close/>
                <a:moveTo>
                  <a:pt x="1457928" y="469318"/>
                </a:moveTo>
                <a:cubicBezTo>
                  <a:pt x="1457928" y="463681"/>
                  <a:pt x="1457986" y="458057"/>
                  <a:pt x="1459298" y="452471"/>
                </a:cubicBezTo>
                <a:cubicBezTo>
                  <a:pt x="1459256" y="421389"/>
                  <a:pt x="1461706" y="390746"/>
                  <a:pt x="1466762" y="360740"/>
                </a:cubicBezTo>
                <a:lnTo>
                  <a:pt x="1467303" y="354103"/>
                </a:lnTo>
                <a:cubicBezTo>
                  <a:pt x="1467471" y="354098"/>
                  <a:pt x="1467641" y="354093"/>
                  <a:pt x="1467808" y="354040"/>
                </a:cubicBezTo>
                <a:cubicBezTo>
                  <a:pt x="1480960" y="262463"/>
                  <a:pt x="1509901" y="175780"/>
                  <a:pt x="1552022" y="96778"/>
                </a:cubicBezTo>
                <a:lnTo>
                  <a:pt x="1614656" y="0"/>
                </a:lnTo>
                <a:lnTo>
                  <a:pt x="1783031" y="0"/>
                </a:lnTo>
                <a:lnTo>
                  <a:pt x="1714803" y="76659"/>
                </a:lnTo>
                <a:cubicBezTo>
                  <a:pt x="1659536" y="153496"/>
                  <a:pt x="1620221" y="241952"/>
                  <a:pt x="1601295" y="337433"/>
                </a:cubicBezTo>
                <a:cubicBezTo>
                  <a:pt x="1784335" y="298404"/>
                  <a:pt x="1940676" y="191052"/>
                  <a:pt x="2040269" y="44350"/>
                </a:cubicBezTo>
                <a:lnTo>
                  <a:pt x="2062497" y="0"/>
                </a:lnTo>
                <a:lnTo>
                  <a:pt x="2211135" y="0"/>
                </a:lnTo>
                <a:lnTo>
                  <a:pt x="2159296" y="95636"/>
                </a:lnTo>
                <a:cubicBezTo>
                  <a:pt x="2035522" y="289169"/>
                  <a:pt x="1829330" y="428211"/>
                  <a:pt x="1587923" y="467856"/>
                </a:cubicBezTo>
                <a:lnTo>
                  <a:pt x="1587807" y="468995"/>
                </a:lnTo>
                <a:cubicBezTo>
                  <a:pt x="1582497" y="469998"/>
                  <a:pt x="1577168" y="470939"/>
                  <a:pt x="1571591" y="470523"/>
                </a:cubicBezTo>
                <a:cubicBezTo>
                  <a:pt x="1540419" y="476033"/>
                  <a:pt x="1508538" y="478991"/>
                  <a:pt x="1476164" y="479514"/>
                </a:cubicBezTo>
                <a:lnTo>
                  <a:pt x="1459046" y="481127"/>
                </a:lnTo>
                <a:lnTo>
                  <a:pt x="1459020" y="480636"/>
                </a:lnTo>
                <a:lnTo>
                  <a:pt x="1458521" y="480669"/>
                </a:lnTo>
                <a:cubicBezTo>
                  <a:pt x="1457955" y="476896"/>
                  <a:pt x="1457928" y="473110"/>
                  <a:pt x="1457928" y="469318"/>
                </a:cubicBezTo>
                <a:close/>
                <a:moveTo>
                  <a:pt x="1457928" y="2166144"/>
                </a:moveTo>
                <a:cubicBezTo>
                  <a:pt x="1457928" y="2160506"/>
                  <a:pt x="1457986" y="2154882"/>
                  <a:pt x="1459298" y="2149296"/>
                </a:cubicBezTo>
                <a:cubicBezTo>
                  <a:pt x="1459256" y="2118214"/>
                  <a:pt x="1461706" y="2087572"/>
                  <a:pt x="1466762" y="2057565"/>
                </a:cubicBezTo>
                <a:lnTo>
                  <a:pt x="1467303" y="2050928"/>
                </a:lnTo>
                <a:cubicBezTo>
                  <a:pt x="1467471" y="2050923"/>
                  <a:pt x="1467641" y="2050918"/>
                  <a:pt x="1467808" y="2050865"/>
                </a:cubicBezTo>
                <a:cubicBezTo>
                  <a:pt x="1518085" y="1700770"/>
                  <a:pt x="1799124" y="1422199"/>
                  <a:pt x="2157974" y="1363267"/>
                </a:cubicBezTo>
                <a:lnTo>
                  <a:pt x="2158091" y="1362128"/>
                </a:lnTo>
                <a:cubicBezTo>
                  <a:pt x="2163400" y="1361126"/>
                  <a:pt x="2168728" y="1360185"/>
                  <a:pt x="2174304" y="1360601"/>
                </a:cubicBezTo>
                <a:cubicBezTo>
                  <a:pt x="2205487" y="1355088"/>
                  <a:pt x="2237380" y="1352130"/>
                  <a:pt x="2269765" y="1351607"/>
                </a:cubicBezTo>
                <a:lnTo>
                  <a:pt x="2286853" y="1349997"/>
                </a:lnTo>
                <a:lnTo>
                  <a:pt x="2286879" y="1350487"/>
                </a:lnTo>
                <a:lnTo>
                  <a:pt x="2287377" y="1350455"/>
                </a:lnTo>
                <a:lnTo>
                  <a:pt x="2287971" y="1361805"/>
                </a:lnTo>
                <a:cubicBezTo>
                  <a:pt x="2287971" y="1367441"/>
                  <a:pt x="2287912" y="1373063"/>
                  <a:pt x="2286600" y="1378647"/>
                </a:cubicBezTo>
                <a:cubicBezTo>
                  <a:pt x="2286642" y="1409736"/>
                  <a:pt x="2284192" y="1440385"/>
                  <a:pt x="2279133" y="1470397"/>
                </a:cubicBezTo>
                <a:lnTo>
                  <a:pt x="2278595" y="1477021"/>
                </a:lnTo>
                <a:cubicBezTo>
                  <a:pt x="2278425" y="1477026"/>
                  <a:pt x="2278257" y="1477030"/>
                  <a:pt x="2278089" y="1477083"/>
                </a:cubicBezTo>
                <a:cubicBezTo>
                  <a:pt x="2227814" y="1827177"/>
                  <a:pt x="1946775" y="2105749"/>
                  <a:pt x="1587923" y="2164681"/>
                </a:cubicBezTo>
                <a:lnTo>
                  <a:pt x="1587807" y="2165820"/>
                </a:lnTo>
                <a:cubicBezTo>
                  <a:pt x="1582497" y="2166823"/>
                  <a:pt x="1577168" y="2167764"/>
                  <a:pt x="1571591" y="2167348"/>
                </a:cubicBezTo>
                <a:cubicBezTo>
                  <a:pt x="1540419" y="2172858"/>
                  <a:pt x="1508538" y="2175816"/>
                  <a:pt x="1476164" y="2176339"/>
                </a:cubicBezTo>
                <a:lnTo>
                  <a:pt x="1459046" y="2177952"/>
                </a:lnTo>
                <a:lnTo>
                  <a:pt x="1459020" y="2177461"/>
                </a:lnTo>
                <a:lnTo>
                  <a:pt x="1458521" y="2177494"/>
                </a:lnTo>
                <a:cubicBezTo>
                  <a:pt x="1457955" y="2173722"/>
                  <a:pt x="1457928" y="2169936"/>
                  <a:pt x="1457928" y="2166144"/>
                </a:cubicBezTo>
                <a:close/>
                <a:moveTo>
                  <a:pt x="1457928" y="3862969"/>
                </a:moveTo>
                <a:cubicBezTo>
                  <a:pt x="1457928" y="3857331"/>
                  <a:pt x="1457986" y="3851707"/>
                  <a:pt x="1459298" y="3846121"/>
                </a:cubicBezTo>
                <a:cubicBezTo>
                  <a:pt x="1459256" y="3815039"/>
                  <a:pt x="1461706" y="3784397"/>
                  <a:pt x="1466762" y="3754390"/>
                </a:cubicBezTo>
                <a:lnTo>
                  <a:pt x="1467303" y="3747753"/>
                </a:lnTo>
                <a:cubicBezTo>
                  <a:pt x="1467471" y="3747748"/>
                  <a:pt x="1467641" y="3747743"/>
                  <a:pt x="1467808" y="3747690"/>
                </a:cubicBezTo>
                <a:cubicBezTo>
                  <a:pt x="1518085" y="3397595"/>
                  <a:pt x="1799124" y="3119024"/>
                  <a:pt x="2157974" y="3060092"/>
                </a:cubicBezTo>
                <a:lnTo>
                  <a:pt x="2158091" y="3058953"/>
                </a:lnTo>
                <a:cubicBezTo>
                  <a:pt x="2163400" y="3057951"/>
                  <a:pt x="2168728" y="3057010"/>
                  <a:pt x="2174304" y="3057426"/>
                </a:cubicBezTo>
                <a:cubicBezTo>
                  <a:pt x="2205487" y="3051913"/>
                  <a:pt x="2237380" y="3048955"/>
                  <a:pt x="2269765" y="3048432"/>
                </a:cubicBezTo>
                <a:lnTo>
                  <a:pt x="2286853" y="3046822"/>
                </a:lnTo>
                <a:lnTo>
                  <a:pt x="2286879" y="3047312"/>
                </a:lnTo>
                <a:lnTo>
                  <a:pt x="2287377" y="3047280"/>
                </a:lnTo>
                <a:lnTo>
                  <a:pt x="2287971" y="3058630"/>
                </a:lnTo>
                <a:cubicBezTo>
                  <a:pt x="2287971" y="3064266"/>
                  <a:pt x="2287912" y="3069889"/>
                  <a:pt x="2286600" y="3075472"/>
                </a:cubicBezTo>
                <a:cubicBezTo>
                  <a:pt x="2286642" y="3106561"/>
                  <a:pt x="2284192" y="3137210"/>
                  <a:pt x="2279133" y="3167222"/>
                </a:cubicBezTo>
                <a:lnTo>
                  <a:pt x="2278595" y="3173846"/>
                </a:lnTo>
                <a:cubicBezTo>
                  <a:pt x="2278425" y="3173851"/>
                  <a:pt x="2278257" y="3173856"/>
                  <a:pt x="2278089" y="3173908"/>
                </a:cubicBezTo>
                <a:cubicBezTo>
                  <a:pt x="2227814" y="3524002"/>
                  <a:pt x="1946775" y="3802574"/>
                  <a:pt x="1587923" y="3861506"/>
                </a:cubicBezTo>
                <a:lnTo>
                  <a:pt x="1587807" y="3862645"/>
                </a:lnTo>
                <a:cubicBezTo>
                  <a:pt x="1582497" y="3863648"/>
                  <a:pt x="1577168" y="3864589"/>
                  <a:pt x="1571591" y="3864173"/>
                </a:cubicBezTo>
                <a:cubicBezTo>
                  <a:pt x="1540419" y="3869683"/>
                  <a:pt x="1508538" y="3872641"/>
                  <a:pt x="1476164" y="3873164"/>
                </a:cubicBezTo>
                <a:lnTo>
                  <a:pt x="1459046" y="3874777"/>
                </a:lnTo>
                <a:lnTo>
                  <a:pt x="1459020" y="3874286"/>
                </a:lnTo>
                <a:lnTo>
                  <a:pt x="1458521" y="3874319"/>
                </a:lnTo>
                <a:cubicBezTo>
                  <a:pt x="1457955" y="3870547"/>
                  <a:pt x="1457928" y="3866761"/>
                  <a:pt x="1457928" y="3862969"/>
                </a:cubicBezTo>
                <a:close/>
                <a:moveTo>
                  <a:pt x="750739" y="1181049"/>
                </a:moveTo>
                <a:cubicBezTo>
                  <a:pt x="1025929" y="1121906"/>
                  <a:pt x="1240772" y="907109"/>
                  <a:pt x="1294048" y="636203"/>
                </a:cubicBezTo>
                <a:cubicBezTo>
                  <a:pt x="1018858" y="695346"/>
                  <a:pt x="804014" y="910143"/>
                  <a:pt x="750739" y="1181049"/>
                </a:cubicBezTo>
                <a:close/>
                <a:moveTo>
                  <a:pt x="750739" y="1493690"/>
                </a:moveTo>
                <a:cubicBezTo>
                  <a:pt x="804015" y="1762469"/>
                  <a:pt x="1018858" y="1975579"/>
                  <a:pt x="1294048" y="2034258"/>
                </a:cubicBezTo>
                <a:cubicBezTo>
                  <a:pt x="1240773" y="1765479"/>
                  <a:pt x="1025929" y="1552369"/>
                  <a:pt x="750739" y="1493690"/>
                </a:cubicBezTo>
                <a:close/>
                <a:moveTo>
                  <a:pt x="750739" y="2877874"/>
                </a:moveTo>
                <a:cubicBezTo>
                  <a:pt x="1025929" y="2818731"/>
                  <a:pt x="1240772" y="2603934"/>
                  <a:pt x="1294048" y="2333028"/>
                </a:cubicBezTo>
                <a:cubicBezTo>
                  <a:pt x="1018858" y="2392171"/>
                  <a:pt x="804014" y="2606968"/>
                  <a:pt x="750739" y="2877874"/>
                </a:cubicBezTo>
                <a:close/>
                <a:moveTo>
                  <a:pt x="750739" y="3190516"/>
                </a:moveTo>
                <a:cubicBezTo>
                  <a:pt x="804015" y="3459294"/>
                  <a:pt x="1018858" y="3672404"/>
                  <a:pt x="1294048" y="3731083"/>
                </a:cubicBezTo>
                <a:cubicBezTo>
                  <a:pt x="1240773" y="3462304"/>
                  <a:pt x="1025929" y="3249194"/>
                  <a:pt x="750739" y="3190516"/>
                </a:cubicBezTo>
                <a:close/>
                <a:moveTo>
                  <a:pt x="718720" y="4305008"/>
                </a:moveTo>
                <a:lnTo>
                  <a:pt x="747165" y="4255797"/>
                </a:lnTo>
                <a:cubicBezTo>
                  <a:pt x="872402" y="4070062"/>
                  <a:pt x="1073359" y="3937139"/>
                  <a:pt x="1307418" y="3898397"/>
                </a:cubicBezTo>
                <a:lnTo>
                  <a:pt x="1307535" y="3897249"/>
                </a:lnTo>
                <a:cubicBezTo>
                  <a:pt x="1312844" y="3896239"/>
                  <a:pt x="1318172" y="3895291"/>
                  <a:pt x="1323748" y="3895710"/>
                </a:cubicBezTo>
                <a:cubicBezTo>
                  <a:pt x="1354931" y="3890153"/>
                  <a:pt x="1386824" y="3887172"/>
                  <a:pt x="1419209" y="3886645"/>
                </a:cubicBezTo>
                <a:lnTo>
                  <a:pt x="1436297" y="3885022"/>
                </a:lnTo>
                <a:lnTo>
                  <a:pt x="1436323" y="3885516"/>
                </a:lnTo>
                <a:lnTo>
                  <a:pt x="1436821" y="3885483"/>
                </a:lnTo>
                <a:lnTo>
                  <a:pt x="1437415" y="3896923"/>
                </a:lnTo>
                <a:cubicBezTo>
                  <a:pt x="1437415" y="3902604"/>
                  <a:pt x="1437356" y="3908271"/>
                  <a:pt x="1436044" y="3913899"/>
                </a:cubicBezTo>
                <a:cubicBezTo>
                  <a:pt x="1436086" y="3945234"/>
                  <a:pt x="1433636" y="3976125"/>
                  <a:pt x="1428577" y="4006375"/>
                </a:cubicBezTo>
                <a:lnTo>
                  <a:pt x="1428039" y="4013051"/>
                </a:lnTo>
                <a:cubicBezTo>
                  <a:pt x="1427869" y="4013056"/>
                  <a:pt x="1427701" y="4013061"/>
                  <a:pt x="1427533" y="4013114"/>
                </a:cubicBezTo>
                <a:cubicBezTo>
                  <a:pt x="1415351" y="4098618"/>
                  <a:pt x="1389619" y="4179889"/>
                  <a:pt x="1352416" y="4254710"/>
                </a:cubicBezTo>
                <a:lnTo>
                  <a:pt x="1322295" y="4305008"/>
                </a:lnTo>
                <a:lnTo>
                  <a:pt x="1168185" y="4305008"/>
                </a:lnTo>
                <a:lnTo>
                  <a:pt x="1194867" y="4271827"/>
                </a:lnTo>
                <a:cubicBezTo>
                  <a:pt x="1242622" y="4199373"/>
                  <a:pt x="1276801" y="4117553"/>
                  <a:pt x="1294048" y="4029853"/>
                </a:cubicBezTo>
                <a:cubicBezTo>
                  <a:pt x="1147796" y="4061285"/>
                  <a:pt x="1018589" y="4136681"/>
                  <a:pt x="921894" y="4241205"/>
                </a:cubicBezTo>
                <a:lnTo>
                  <a:pt x="869771" y="4305008"/>
                </a:lnTo>
                <a:close/>
                <a:moveTo>
                  <a:pt x="684209" y="0"/>
                </a:moveTo>
                <a:lnTo>
                  <a:pt x="832847" y="0"/>
                </a:lnTo>
                <a:lnTo>
                  <a:pt x="855075" y="44350"/>
                </a:lnTo>
                <a:cubicBezTo>
                  <a:pt x="954668" y="191053"/>
                  <a:pt x="1111009" y="298404"/>
                  <a:pt x="1294048" y="337433"/>
                </a:cubicBezTo>
                <a:cubicBezTo>
                  <a:pt x="1275123" y="241952"/>
                  <a:pt x="1235808" y="153496"/>
                  <a:pt x="1180541" y="76659"/>
                </a:cubicBezTo>
                <a:lnTo>
                  <a:pt x="1112313" y="0"/>
                </a:lnTo>
                <a:lnTo>
                  <a:pt x="1280688" y="0"/>
                </a:lnTo>
                <a:lnTo>
                  <a:pt x="1343322" y="96778"/>
                </a:lnTo>
                <a:cubicBezTo>
                  <a:pt x="1385443" y="175780"/>
                  <a:pt x="1414383" y="262463"/>
                  <a:pt x="1427534" y="354040"/>
                </a:cubicBezTo>
                <a:cubicBezTo>
                  <a:pt x="1427702" y="354093"/>
                  <a:pt x="1427871" y="354098"/>
                  <a:pt x="1428040" y="354102"/>
                </a:cubicBezTo>
                <a:lnTo>
                  <a:pt x="1428580" y="360740"/>
                </a:lnTo>
                <a:cubicBezTo>
                  <a:pt x="1433637" y="390746"/>
                  <a:pt x="1436086" y="421389"/>
                  <a:pt x="1436044" y="452471"/>
                </a:cubicBezTo>
                <a:cubicBezTo>
                  <a:pt x="1437356" y="458057"/>
                  <a:pt x="1437415" y="463681"/>
                  <a:pt x="1437415" y="469318"/>
                </a:cubicBezTo>
                <a:cubicBezTo>
                  <a:pt x="1437415" y="473111"/>
                  <a:pt x="1437388" y="476896"/>
                  <a:pt x="1436822" y="480669"/>
                </a:cubicBezTo>
                <a:lnTo>
                  <a:pt x="1436323" y="480636"/>
                </a:lnTo>
                <a:lnTo>
                  <a:pt x="1436297" y="481127"/>
                </a:lnTo>
                <a:lnTo>
                  <a:pt x="1419178" y="479514"/>
                </a:lnTo>
                <a:cubicBezTo>
                  <a:pt x="1386804" y="478991"/>
                  <a:pt x="1354924" y="476033"/>
                  <a:pt x="1323752" y="470523"/>
                </a:cubicBezTo>
                <a:cubicBezTo>
                  <a:pt x="1318175" y="470939"/>
                  <a:pt x="1312846" y="469998"/>
                  <a:pt x="1307535" y="468995"/>
                </a:cubicBezTo>
                <a:lnTo>
                  <a:pt x="1307419" y="467856"/>
                </a:lnTo>
                <a:cubicBezTo>
                  <a:pt x="1066014" y="428211"/>
                  <a:pt x="859822" y="289169"/>
                  <a:pt x="736048" y="95636"/>
                </a:cubicBezTo>
                <a:close/>
                <a:moveTo>
                  <a:pt x="607372" y="1313979"/>
                </a:moveTo>
                <a:cubicBezTo>
                  <a:pt x="607372" y="1308297"/>
                  <a:pt x="607430" y="1302628"/>
                  <a:pt x="608742" y="1296998"/>
                </a:cubicBezTo>
                <a:cubicBezTo>
                  <a:pt x="608700" y="1265670"/>
                  <a:pt x="611150" y="1234785"/>
                  <a:pt x="616206" y="1204541"/>
                </a:cubicBezTo>
                <a:lnTo>
                  <a:pt x="616747" y="1197851"/>
                </a:lnTo>
                <a:cubicBezTo>
                  <a:pt x="616915" y="1197846"/>
                  <a:pt x="617085" y="1197841"/>
                  <a:pt x="617252" y="1197788"/>
                </a:cubicBezTo>
                <a:cubicBezTo>
                  <a:pt x="667529" y="844922"/>
                  <a:pt x="948568" y="564145"/>
                  <a:pt x="1307418" y="504747"/>
                </a:cubicBezTo>
                <a:lnTo>
                  <a:pt x="1307535" y="503599"/>
                </a:lnTo>
                <a:cubicBezTo>
                  <a:pt x="1312844" y="502589"/>
                  <a:pt x="1318172" y="501641"/>
                  <a:pt x="1323748" y="502060"/>
                </a:cubicBezTo>
                <a:cubicBezTo>
                  <a:pt x="1354931" y="496503"/>
                  <a:pt x="1386824" y="493522"/>
                  <a:pt x="1419209" y="492995"/>
                </a:cubicBezTo>
                <a:lnTo>
                  <a:pt x="1436297" y="491372"/>
                </a:lnTo>
                <a:lnTo>
                  <a:pt x="1436323" y="491866"/>
                </a:lnTo>
                <a:lnTo>
                  <a:pt x="1436821" y="491833"/>
                </a:lnTo>
                <a:lnTo>
                  <a:pt x="1437415" y="503273"/>
                </a:lnTo>
                <a:cubicBezTo>
                  <a:pt x="1437415" y="508954"/>
                  <a:pt x="1437356" y="514621"/>
                  <a:pt x="1436044" y="520249"/>
                </a:cubicBezTo>
                <a:cubicBezTo>
                  <a:pt x="1436086" y="551584"/>
                  <a:pt x="1433636" y="582475"/>
                  <a:pt x="1428577" y="612725"/>
                </a:cubicBezTo>
                <a:lnTo>
                  <a:pt x="1428039" y="619401"/>
                </a:lnTo>
                <a:cubicBezTo>
                  <a:pt x="1427869" y="619406"/>
                  <a:pt x="1427701" y="619411"/>
                  <a:pt x="1427533" y="619464"/>
                </a:cubicBezTo>
                <a:cubicBezTo>
                  <a:pt x="1377258" y="972329"/>
                  <a:pt x="1096219" y="1253106"/>
                  <a:pt x="737367" y="1312505"/>
                </a:cubicBezTo>
                <a:lnTo>
                  <a:pt x="737251" y="1313653"/>
                </a:lnTo>
                <a:cubicBezTo>
                  <a:pt x="731941" y="1314664"/>
                  <a:pt x="726612" y="1315612"/>
                  <a:pt x="721035" y="1315193"/>
                </a:cubicBezTo>
                <a:cubicBezTo>
                  <a:pt x="689863" y="1320747"/>
                  <a:pt x="657982" y="1323728"/>
                  <a:pt x="625608" y="1324255"/>
                </a:cubicBezTo>
                <a:lnTo>
                  <a:pt x="608490" y="1325881"/>
                </a:lnTo>
                <a:lnTo>
                  <a:pt x="608464" y="1325386"/>
                </a:lnTo>
                <a:lnTo>
                  <a:pt x="607965" y="1325419"/>
                </a:lnTo>
                <a:cubicBezTo>
                  <a:pt x="607399" y="1321617"/>
                  <a:pt x="607372" y="1317801"/>
                  <a:pt x="607372" y="1313979"/>
                </a:cubicBezTo>
                <a:close/>
                <a:moveTo>
                  <a:pt x="607372" y="1361805"/>
                </a:moveTo>
                <a:lnTo>
                  <a:pt x="607966" y="1350455"/>
                </a:lnTo>
                <a:lnTo>
                  <a:pt x="608464" y="1350487"/>
                </a:lnTo>
                <a:lnTo>
                  <a:pt x="608490" y="1349997"/>
                </a:lnTo>
                <a:lnTo>
                  <a:pt x="625577" y="1351607"/>
                </a:lnTo>
                <a:cubicBezTo>
                  <a:pt x="657963" y="1352130"/>
                  <a:pt x="689855" y="1355088"/>
                  <a:pt x="721039" y="1360601"/>
                </a:cubicBezTo>
                <a:cubicBezTo>
                  <a:pt x="726615" y="1360185"/>
                  <a:pt x="731943" y="1361126"/>
                  <a:pt x="737251" y="1362128"/>
                </a:cubicBezTo>
                <a:lnTo>
                  <a:pt x="737368" y="1363267"/>
                </a:lnTo>
                <a:cubicBezTo>
                  <a:pt x="1096219" y="1422199"/>
                  <a:pt x="1377258" y="1700770"/>
                  <a:pt x="1427534" y="2050865"/>
                </a:cubicBezTo>
                <a:cubicBezTo>
                  <a:pt x="1427702" y="2050918"/>
                  <a:pt x="1427871" y="2050923"/>
                  <a:pt x="1428040" y="2050928"/>
                </a:cubicBezTo>
                <a:lnTo>
                  <a:pt x="1428580" y="2057565"/>
                </a:lnTo>
                <a:cubicBezTo>
                  <a:pt x="1433637" y="2087572"/>
                  <a:pt x="1436086" y="2118214"/>
                  <a:pt x="1436044" y="2149296"/>
                </a:cubicBezTo>
                <a:cubicBezTo>
                  <a:pt x="1437356" y="2154882"/>
                  <a:pt x="1437415" y="2160506"/>
                  <a:pt x="1437415" y="2166144"/>
                </a:cubicBezTo>
                <a:cubicBezTo>
                  <a:pt x="1437415" y="2169936"/>
                  <a:pt x="1437388" y="2173722"/>
                  <a:pt x="1436822" y="2177494"/>
                </a:cubicBezTo>
                <a:lnTo>
                  <a:pt x="1436323" y="2177461"/>
                </a:lnTo>
                <a:lnTo>
                  <a:pt x="1436297" y="2177952"/>
                </a:lnTo>
                <a:lnTo>
                  <a:pt x="1419178" y="2176339"/>
                </a:lnTo>
                <a:cubicBezTo>
                  <a:pt x="1386804" y="2175816"/>
                  <a:pt x="1354924" y="2172858"/>
                  <a:pt x="1323752" y="2167348"/>
                </a:cubicBezTo>
                <a:cubicBezTo>
                  <a:pt x="1318175" y="2167764"/>
                  <a:pt x="1312846" y="2166823"/>
                  <a:pt x="1307535" y="2165820"/>
                </a:cubicBezTo>
                <a:lnTo>
                  <a:pt x="1307419" y="2164681"/>
                </a:lnTo>
                <a:cubicBezTo>
                  <a:pt x="948568" y="2105749"/>
                  <a:pt x="667529" y="1827177"/>
                  <a:pt x="617253" y="1477083"/>
                </a:cubicBezTo>
                <a:cubicBezTo>
                  <a:pt x="617086" y="1477030"/>
                  <a:pt x="616917" y="1477026"/>
                  <a:pt x="616748" y="1477021"/>
                </a:cubicBezTo>
                <a:lnTo>
                  <a:pt x="616209" y="1470397"/>
                </a:lnTo>
                <a:cubicBezTo>
                  <a:pt x="611151" y="1440385"/>
                  <a:pt x="608700" y="1409736"/>
                  <a:pt x="608742" y="1378647"/>
                </a:cubicBezTo>
                <a:cubicBezTo>
                  <a:pt x="607430" y="1373063"/>
                  <a:pt x="607372" y="1367441"/>
                  <a:pt x="607372" y="1361805"/>
                </a:cubicBezTo>
                <a:close/>
                <a:moveTo>
                  <a:pt x="607372" y="3010804"/>
                </a:moveTo>
                <a:cubicBezTo>
                  <a:pt x="607372" y="3005122"/>
                  <a:pt x="607430" y="2999453"/>
                  <a:pt x="608742" y="2993823"/>
                </a:cubicBezTo>
                <a:cubicBezTo>
                  <a:pt x="608700" y="2962495"/>
                  <a:pt x="611150" y="2931610"/>
                  <a:pt x="616206" y="2901366"/>
                </a:cubicBezTo>
                <a:lnTo>
                  <a:pt x="616747" y="2894676"/>
                </a:lnTo>
                <a:cubicBezTo>
                  <a:pt x="616915" y="2894671"/>
                  <a:pt x="617085" y="2894666"/>
                  <a:pt x="617252" y="2894613"/>
                </a:cubicBezTo>
                <a:cubicBezTo>
                  <a:pt x="667529" y="2541747"/>
                  <a:pt x="948568" y="2260970"/>
                  <a:pt x="1307418" y="2201572"/>
                </a:cubicBezTo>
                <a:lnTo>
                  <a:pt x="1307535" y="2200424"/>
                </a:lnTo>
                <a:cubicBezTo>
                  <a:pt x="1312844" y="2199414"/>
                  <a:pt x="1318172" y="2198466"/>
                  <a:pt x="1323748" y="2198885"/>
                </a:cubicBezTo>
                <a:cubicBezTo>
                  <a:pt x="1354931" y="2193328"/>
                  <a:pt x="1386824" y="2190347"/>
                  <a:pt x="1419209" y="2189820"/>
                </a:cubicBezTo>
                <a:lnTo>
                  <a:pt x="1436297" y="2188197"/>
                </a:lnTo>
                <a:lnTo>
                  <a:pt x="1436323" y="2188691"/>
                </a:lnTo>
                <a:lnTo>
                  <a:pt x="1436821" y="2188658"/>
                </a:lnTo>
                <a:lnTo>
                  <a:pt x="1437415" y="2200098"/>
                </a:lnTo>
                <a:cubicBezTo>
                  <a:pt x="1437415" y="2205779"/>
                  <a:pt x="1437356" y="2211446"/>
                  <a:pt x="1436044" y="2217074"/>
                </a:cubicBezTo>
                <a:cubicBezTo>
                  <a:pt x="1436086" y="2248409"/>
                  <a:pt x="1433636" y="2279300"/>
                  <a:pt x="1428577" y="2309550"/>
                </a:cubicBezTo>
                <a:lnTo>
                  <a:pt x="1428039" y="2316226"/>
                </a:lnTo>
                <a:cubicBezTo>
                  <a:pt x="1427869" y="2316231"/>
                  <a:pt x="1427701" y="2316236"/>
                  <a:pt x="1427533" y="2316289"/>
                </a:cubicBezTo>
                <a:cubicBezTo>
                  <a:pt x="1377258" y="2669154"/>
                  <a:pt x="1096219" y="2949931"/>
                  <a:pt x="737367" y="3009330"/>
                </a:cubicBezTo>
                <a:lnTo>
                  <a:pt x="737251" y="3010478"/>
                </a:lnTo>
                <a:cubicBezTo>
                  <a:pt x="731941" y="3011489"/>
                  <a:pt x="726612" y="3012437"/>
                  <a:pt x="721035" y="3012018"/>
                </a:cubicBezTo>
                <a:cubicBezTo>
                  <a:pt x="689863" y="3017572"/>
                  <a:pt x="657982" y="3020553"/>
                  <a:pt x="625608" y="3021080"/>
                </a:cubicBezTo>
                <a:lnTo>
                  <a:pt x="608490" y="3022706"/>
                </a:lnTo>
                <a:lnTo>
                  <a:pt x="608464" y="3022211"/>
                </a:lnTo>
                <a:lnTo>
                  <a:pt x="607965" y="3022244"/>
                </a:lnTo>
                <a:cubicBezTo>
                  <a:pt x="607399" y="3018442"/>
                  <a:pt x="607372" y="3014626"/>
                  <a:pt x="607372" y="3010804"/>
                </a:cubicBezTo>
                <a:close/>
                <a:moveTo>
                  <a:pt x="607372" y="3058630"/>
                </a:moveTo>
                <a:lnTo>
                  <a:pt x="607966" y="3047280"/>
                </a:lnTo>
                <a:lnTo>
                  <a:pt x="608464" y="3047312"/>
                </a:lnTo>
                <a:lnTo>
                  <a:pt x="608490" y="3046822"/>
                </a:lnTo>
                <a:lnTo>
                  <a:pt x="625577" y="3048432"/>
                </a:lnTo>
                <a:cubicBezTo>
                  <a:pt x="657963" y="3048955"/>
                  <a:pt x="689855" y="3051913"/>
                  <a:pt x="721039" y="3057426"/>
                </a:cubicBezTo>
                <a:cubicBezTo>
                  <a:pt x="726615" y="3057010"/>
                  <a:pt x="731943" y="3057951"/>
                  <a:pt x="737251" y="3058953"/>
                </a:cubicBezTo>
                <a:lnTo>
                  <a:pt x="737368" y="3060092"/>
                </a:lnTo>
                <a:cubicBezTo>
                  <a:pt x="1096219" y="3119024"/>
                  <a:pt x="1377258" y="3397595"/>
                  <a:pt x="1427534" y="3747690"/>
                </a:cubicBezTo>
                <a:cubicBezTo>
                  <a:pt x="1427702" y="3747743"/>
                  <a:pt x="1427871" y="3747748"/>
                  <a:pt x="1428040" y="3747753"/>
                </a:cubicBezTo>
                <a:lnTo>
                  <a:pt x="1428580" y="3754390"/>
                </a:lnTo>
                <a:cubicBezTo>
                  <a:pt x="1433637" y="3784397"/>
                  <a:pt x="1436086" y="3815039"/>
                  <a:pt x="1436044" y="3846121"/>
                </a:cubicBezTo>
                <a:cubicBezTo>
                  <a:pt x="1437356" y="3851707"/>
                  <a:pt x="1437415" y="3857331"/>
                  <a:pt x="1437415" y="3862969"/>
                </a:cubicBezTo>
                <a:cubicBezTo>
                  <a:pt x="1437415" y="3866761"/>
                  <a:pt x="1437388" y="3870547"/>
                  <a:pt x="1436822" y="3874319"/>
                </a:cubicBezTo>
                <a:lnTo>
                  <a:pt x="1436323" y="3874286"/>
                </a:lnTo>
                <a:lnTo>
                  <a:pt x="1436297" y="3874777"/>
                </a:lnTo>
                <a:lnTo>
                  <a:pt x="1419178" y="3873164"/>
                </a:lnTo>
                <a:cubicBezTo>
                  <a:pt x="1386804" y="3872641"/>
                  <a:pt x="1354924" y="3869683"/>
                  <a:pt x="1323752" y="3864173"/>
                </a:cubicBezTo>
                <a:cubicBezTo>
                  <a:pt x="1318175" y="3864589"/>
                  <a:pt x="1312846" y="3863648"/>
                  <a:pt x="1307535" y="3862645"/>
                </a:cubicBezTo>
                <a:lnTo>
                  <a:pt x="1307419" y="3861506"/>
                </a:lnTo>
                <a:cubicBezTo>
                  <a:pt x="948568" y="3802574"/>
                  <a:pt x="667529" y="3524002"/>
                  <a:pt x="617253" y="3173908"/>
                </a:cubicBezTo>
                <a:cubicBezTo>
                  <a:pt x="617086" y="3173856"/>
                  <a:pt x="616917" y="3173851"/>
                  <a:pt x="616748" y="3173846"/>
                </a:cubicBezTo>
                <a:lnTo>
                  <a:pt x="616209" y="3167222"/>
                </a:lnTo>
                <a:cubicBezTo>
                  <a:pt x="611151" y="3137210"/>
                  <a:pt x="608700" y="3106561"/>
                  <a:pt x="608742" y="3075472"/>
                </a:cubicBezTo>
                <a:cubicBezTo>
                  <a:pt x="607430" y="3069889"/>
                  <a:pt x="607372" y="3064266"/>
                  <a:pt x="607372" y="3058630"/>
                </a:cubicBezTo>
                <a:close/>
                <a:moveTo>
                  <a:pt x="0" y="116373"/>
                </a:moveTo>
                <a:lnTo>
                  <a:pt x="0" y="0"/>
                </a:lnTo>
                <a:lnTo>
                  <a:pt x="90880" y="0"/>
                </a:lnTo>
                <a:lnTo>
                  <a:pt x="22652" y="76659"/>
                </a:lnTo>
                <a:close/>
                <a:moveTo>
                  <a:pt x="0" y="443121"/>
                </a:moveTo>
                <a:lnTo>
                  <a:pt x="0" y="311637"/>
                </a:lnTo>
                <a:lnTo>
                  <a:pt x="82171" y="276703"/>
                </a:lnTo>
                <a:cubicBezTo>
                  <a:pt x="190106" y="222464"/>
                  <a:pt x="281723" y="142152"/>
                  <a:pt x="348118" y="44350"/>
                </a:cubicBezTo>
                <a:lnTo>
                  <a:pt x="370347" y="0"/>
                </a:lnTo>
                <a:lnTo>
                  <a:pt x="518984" y="0"/>
                </a:lnTo>
                <a:lnTo>
                  <a:pt x="467145" y="95636"/>
                </a:lnTo>
                <a:cubicBezTo>
                  <a:pt x="364000" y="256913"/>
                  <a:pt x="203621" y="380350"/>
                  <a:pt x="13323" y="439959"/>
                </a:cubicBezTo>
                <a:close/>
                <a:moveTo>
                  <a:pt x="0" y="1070142"/>
                </a:moveTo>
                <a:lnTo>
                  <a:pt x="0" y="862064"/>
                </a:lnTo>
                <a:lnTo>
                  <a:pt x="31905" y="912052"/>
                </a:lnTo>
                <a:cubicBezTo>
                  <a:pt x="132041" y="1046318"/>
                  <a:pt x="280461" y="1144085"/>
                  <a:pt x="452455" y="1181049"/>
                </a:cubicBezTo>
                <a:cubicBezTo>
                  <a:pt x="405840" y="944006"/>
                  <a:pt x="235523" y="749922"/>
                  <a:pt x="9316" y="665484"/>
                </a:cubicBezTo>
                <a:lnTo>
                  <a:pt x="0" y="662760"/>
                </a:lnTo>
                <a:lnTo>
                  <a:pt x="0" y="530567"/>
                </a:lnTo>
                <a:lnTo>
                  <a:pt x="26399" y="537107"/>
                </a:lnTo>
                <a:cubicBezTo>
                  <a:pt x="321280" y="635466"/>
                  <a:pt x="541950" y="889030"/>
                  <a:pt x="585941" y="1197788"/>
                </a:cubicBezTo>
                <a:cubicBezTo>
                  <a:pt x="586109" y="1197841"/>
                  <a:pt x="586278" y="1197846"/>
                  <a:pt x="586447" y="1197851"/>
                </a:cubicBezTo>
                <a:lnTo>
                  <a:pt x="586987" y="1204541"/>
                </a:lnTo>
                <a:cubicBezTo>
                  <a:pt x="592044" y="1234785"/>
                  <a:pt x="594493" y="1265670"/>
                  <a:pt x="594451" y="1296998"/>
                </a:cubicBezTo>
                <a:cubicBezTo>
                  <a:pt x="595763" y="1302628"/>
                  <a:pt x="595822" y="1308297"/>
                  <a:pt x="595822" y="1313979"/>
                </a:cubicBezTo>
                <a:cubicBezTo>
                  <a:pt x="595822" y="1317801"/>
                  <a:pt x="595795" y="1321617"/>
                  <a:pt x="595229" y="1325419"/>
                </a:cubicBezTo>
                <a:lnTo>
                  <a:pt x="594730" y="1325386"/>
                </a:lnTo>
                <a:lnTo>
                  <a:pt x="594704" y="1325881"/>
                </a:lnTo>
                <a:lnTo>
                  <a:pt x="577585" y="1324255"/>
                </a:lnTo>
                <a:cubicBezTo>
                  <a:pt x="545211" y="1323728"/>
                  <a:pt x="513331" y="1320747"/>
                  <a:pt x="482159" y="1315193"/>
                </a:cubicBezTo>
                <a:cubicBezTo>
                  <a:pt x="476582" y="1315612"/>
                  <a:pt x="471253" y="1314664"/>
                  <a:pt x="465942" y="1313653"/>
                </a:cubicBezTo>
                <a:lnTo>
                  <a:pt x="465826" y="1312505"/>
                </a:lnTo>
                <a:cubicBezTo>
                  <a:pt x="286401" y="1282806"/>
                  <a:pt x="126428" y="1197762"/>
                  <a:pt x="5028" y="1076034"/>
                </a:cubicBezTo>
                <a:close/>
                <a:moveTo>
                  <a:pt x="0" y="2139063"/>
                </a:moveTo>
                <a:lnTo>
                  <a:pt x="0" y="2007909"/>
                </a:lnTo>
                <a:lnTo>
                  <a:pt x="9314" y="2005207"/>
                </a:lnTo>
                <a:cubicBezTo>
                  <a:pt x="235521" y="1921432"/>
                  <a:pt x="405837" y="1728872"/>
                  <a:pt x="452453" y="1493690"/>
                </a:cubicBezTo>
                <a:cubicBezTo>
                  <a:pt x="280459" y="1530364"/>
                  <a:pt x="132038" y="1627363"/>
                  <a:pt x="31903" y="1760575"/>
                </a:cubicBezTo>
                <a:lnTo>
                  <a:pt x="0" y="1810167"/>
                </a:lnTo>
                <a:lnTo>
                  <a:pt x="0" y="1603724"/>
                </a:lnTo>
                <a:lnTo>
                  <a:pt x="5025" y="1597880"/>
                </a:lnTo>
                <a:cubicBezTo>
                  <a:pt x="126426" y="1477109"/>
                  <a:pt x="286398" y="1392733"/>
                  <a:pt x="465823" y="1363267"/>
                </a:cubicBezTo>
                <a:lnTo>
                  <a:pt x="465940" y="1362128"/>
                </a:lnTo>
                <a:cubicBezTo>
                  <a:pt x="471249" y="1361126"/>
                  <a:pt x="476577" y="1360185"/>
                  <a:pt x="482153" y="1360601"/>
                </a:cubicBezTo>
                <a:cubicBezTo>
                  <a:pt x="513336" y="1355088"/>
                  <a:pt x="545229" y="1352130"/>
                  <a:pt x="577614" y="1351607"/>
                </a:cubicBezTo>
                <a:lnTo>
                  <a:pt x="594702" y="1349997"/>
                </a:lnTo>
                <a:lnTo>
                  <a:pt x="594728" y="1350487"/>
                </a:lnTo>
                <a:lnTo>
                  <a:pt x="595226" y="1350455"/>
                </a:lnTo>
                <a:lnTo>
                  <a:pt x="595820" y="1361805"/>
                </a:lnTo>
                <a:cubicBezTo>
                  <a:pt x="595820" y="1367441"/>
                  <a:pt x="595761" y="1373063"/>
                  <a:pt x="594449" y="1378647"/>
                </a:cubicBezTo>
                <a:cubicBezTo>
                  <a:pt x="594491" y="1409736"/>
                  <a:pt x="592041" y="1440385"/>
                  <a:pt x="586982" y="1470397"/>
                </a:cubicBezTo>
                <a:lnTo>
                  <a:pt x="586444" y="1477021"/>
                </a:lnTo>
                <a:cubicBezTo>
                  <a:pt x="586274" y="1477026"/>
                  <a:pt x="586106" y="1477030"/>
                  <a:pt x="585938" y="1477083"/>
                </a:cubicBezTo>
                <a:cubicBezTo>
                  <a:pt x="541948" y="1783415"/>
                  <a:pt x="321278" y="2034989"/>
                  <a:pt x="26396" y="2132575"/>
                </a:cubicBezTo>
                <a:close/>
                <a:moveTo>
                  <a:pt x="0" y="2766967"/>
                </a:moveTo>
                <a:lnTo>
                  <a:pt x="0" y="2558889"/>
                </a:lnTo>
                <a:lnTo>
                  <a:pt x="31905" y="2608877"/>
                </a:lnTo>
                <a:cubicBezTo>
                  <a:pt x="132041" y="2743143"/>
                  <a:pt x="280461" y="2840910"/>
                  <a:pt x="452455" y="2877874"/>
                </a:cubicBezTo>
                <a:cubicBezTo>
                  <a:pt x="405840" y="2640831"/>
                  <a:pt x="235523" y="2446747"/>
                  <a:pt x="9316" y="2362309"/>
                </a:cubicBezTo>
                <a:lnTo>
                  <a:pt x="0" y="2359585"/>
                </a:lnTo>
                <a:lnTo>
                  <a:pt x="0" y="2227392"/>
                </a:lnTo>
                <a:lnTo>
                  <a:pt x="26399" y="2233932"/>
                </a:lnTo>
                <a:cubicBezTo>
                  <a:pt x="321280" y="2332291"/>
                  <a:pt x="541950" y="2585855"/>
                  <a:pt x="585941" y="2894613"/>
                </a:cubicBezTo>
                <a:cubicBezTo>
                  <a:pt x="586109" y="2894666"/>
                  <a:pt x="586278" y="2894671"/>
                  <a:pt x="586447" y="2894676"/>
                </a:cubicBezTo>
                <a:lnTo>
                  <a:pt x="586987" y="2901366"/>
                </a:lnTo>
                <a:cubicBezTo>
                  <a:pt x="592044" y="2931610"/>
                  <a:pt x="594493" y="2962495"/>
                  <a:pt x="594451" y="2993823"/>
                </a:cubicBezTo>
                <a:cubicBezTo>
                  <a:pt x="595763" y="2999453"/>
                  <a:pt x="595822" y="3005122"/>
                  <a:pt x="595822" y="3010804"/>
                </a:cubicBezTo>
                <a:cubicBezTo>
                  <a:pt x="595822" y="3014626"/>
                  <a:pt x="595795" y="3018442"/>
                  <a:pt x="595229" y="3022244"/>
                </a:cubicBezTo>
                <a:lnTo>
                  <a:pt x="594730" y="3022211"/>
                </a:lnTo>
                <a:lnTo>
                  <a:pt x="594704" y="3022706"/>
                </a:lnTo>
                <a:lnTo>
                  <a:pt x="577585" y="3021080"/>
                </a:lnTo>
                <a:cubicBezTo>
                  <a:pt x="545211" y="3020553"/>
                  <a:pt x="513331" y="3017572"/>
                  <a:pt x="482159" y="3012018"/>
                </a:cubicBezTo>
                <a:cubicBezTo>
                  <a:pt x="476582" y="3012437"/>
                  <a:pt x="471253" y="3011489"/>
                  <a:pt x="465942" y="3010478"/>
                </a:cubicBezTo>
                <a:lnTo>
                  <a:pt x="465826" y="3009330"/>
                </a:lnTo>
                <a:cubicBezTo>
                  <a:pt x="286401" y="2979630"/>
                  <a:pt x="126428" y="2894586"/>
                  <a:pt x="5028" y="2772859"/>
                </a:cubicBezTo>
                <a:close/>
                <a:moveTo>
                  <a:pt x="0" y="3835888"/>
                </a:moveTo>
                <a:lnTo>
                  <a:pt x="0" y="3704734"/>
                </a:lnTo>
                <a:lnTo>
                  <a:pt x="9314" y="3702032"/>
                </a:lnTo>
                <a:cubicBezTo>
                  <a:pt x="235521" y="3618257"/>
                  <a:pt x="405837" y="3425697"/>
                  <a:pt x="452453" y="3190516"/>
                </a:cubicBezTo>
                <a:cubicBezTo>
                  <a:pt x="280459" y="3227190"/>
                  <a:pt x="132038" y="3324188"/>
                  <a:pt x="31903" y="3457400"/>
                </a:cubicBezTo>
                <a:lnTo>
                  <a:pt x="0" y="3506992"/>
                </a:lnTo>
                <a:lnTo>
                  <a:pt x="0" y="3300549"/>
                </a:lnTo>
                <a:lnTo>
                  <a:pt x="5025" y="3294705"/>
                </a:lnTo>
                <a:cubicBezTo>
                  <a:pt x="126426" y="3173934"/>
                  <a:pt x="286398" y="3089558"/>
                  <a:pt x="465823" y="3060092"/>
                </a:cubicBezTo>
                <a:lnTo>
                  <a:pt x="465940" y="3058953"/>
                </a:lnTo>
                <a:cubicBezTo>
                  <a:pt x="471249" y="3057951"/>
                  <a:pt x="476577" y="3057010"/>
                  <a:pt x="482153" y="3057426"/>
                </a:cubicBezTo>
                <a:cubicBezTo>
                  <a:pt x="513336" y="3051913"/>
                  <a:pt x="545229" y="3048955"/>
                  <a:pt x="577614" y="3048432"/>
                </a:cubicBezTo>
                <a:lnTo>
                  <a:pt x="594702" y="3046822"/>
                </a:lnTo>
                <a:lnTo>
                  <a:pt x="594728" y="3047312"/>
                </a:lnTo>
                <a:lnTo>
                  <a:pt x="595226" y="3047280"/>
                </a:lnTo>
                <a:lnTo>
                  <a:pt x="595820" y="3058630"/>
                </a:lnTo>
                <a:cubicBezTo>
                  <a:pt x="595820" y="3064266"/>
                  <a:pt x="595761" y="3069889"/>
                  <a:pt x="594449" y="3075472"/>
                </a:cubicBezTo>
                <a:cubicBezTo>
                  <a:pt x="594491" y="3106561"/>
                  <a:pt x="592041" y="3137210"/>
                  <a:pt x="586982" y="3167222"/>
                </a:cubicBezTo>
                <a:lnTo>
                  <a:pt x="586444" y="3173846"/>
                </a:lnTo>
                <a:cubicBezTo>
                  <a:pt x="586274" y="3173851"/>
                  <a:pt x="586106" y="3173856"/>
                  <a:pt x="585938" y="3173908"/>
                </a:cubicBezTo>
                <a:cubicBezTo>
                  <a:pt x="541948" y="3480240"/>
                  <a:pt x="321278" y="3731813"/>
                  <a:pt x="26396" y="3829400"/>
                </a:cubicBezTo>
                <a:close/>
                <a:moveTo>
                  <a:pt x="0" y="4056079"/>
                </a:moveTo>
                <a:lnTo>
                  <a:pt x="0" y="3923091"/>
                </a:lnTo>
                <a:lnTo>
                  <a:pt x="9850" y="3925425"/>
                </a:lnTo>
                <a:cubicBezTo>
                  <a:pt x="194718" y="3982914"/>
                  <a:pt x="351664" y="4101018"/>
                  <a:pt x="456028" y="4255797"/>
                </a:cubicBezTo>
                <a:lnTo>
                  <a:pt x="484473" y="4305008"/>
                </a:lnTo>
                <a:lnTo>
                  <a:pt x="333423" y="4305008"/>
                </a:lnTo>
                <a:lnTo>
                  <a:pt x="281300" y="4241205"/>
                </a:lnTo>
                <a:cubicBezTo>
                  <a:pt x="223282" y="4178491"/>
                  <a:pt x="153561" y="4126262"/>
                  <a:pt x="75476" y="4087725"/>
                </a:cubicBezTo>
                <a:close/>
                <a:moveTo>
                  <a:pt x="0" y="4305008"/>
                </a:moveTo>
                <a:lnTo>
                  <a:pt x="0" y="4256099"/>
                </a:lnTo>
                <a:lnTo>
                  <a:pt x="8327" y="4271827"/>
                </a:lnTo>
                <a:lnTo>
                  <a:pt x="35009" y="43050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13" name="Google Shape;113;p2"/>
          <p:cNvSpPr/>
          <p:nvPr/>
        </p:nvSpPr>
        <p:spPr>
          <a:xfrm>
            <a:off x="4064000" y="-2"/>
            <a:ext cx="164592" cy="6858002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14" name="Google Shape;114;p2"/>
          <p:cNvSpPr/>
          <p:nvPr/>
        </p:nvSpPr>
        <p:spPr>
          <a:xfrm>
            <a:off x="4228592" y="620720"/>
            <a:ext cx="7323231" cy="55931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5" name="Google Shape;115;p2"/>
          <p:cNvSpPr txBox="1">
            <a:spLocks noGrp="1"/>
          </p:cNvSpPr>
          <p:nvPr>
            <p:ph type="title"/>
          </p:nvPr>
        </p:nvSpPr>
        <p:spPr>
          <a:xfrm>
            <a:off x="4542188" y="942449"/>
            <a:ext cx="6681323" cy="1470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5000"/>
              <a:buFont typeface="Twentieth Century"/>
              <a:buNone/>
            </a:pPr>
            <a:r>
              <a:rPr lang="en-US"/>
              <a:t>OBIETTIVI</a:t>
            </a:r>
            <a:endParaRPr/>
          </a:p>
        </p:txBody>
      </p:sp>
      <p:cxnSp>
        <p:nvCxnSpPr>
          <p:cNvPr id="116" name="Google Shape;116;p2"/>
          <p:cNvCxnSpPr/>
          <p:nvPr/>
        </p:nvCxnSpPr>
        <p:spPr>
          <a:xfrm>
            <a:off x="4598367" y="2573573"/>
            <a:ext cx="658368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7" name="Google Shape;117;p2"/>
          <p:cNvSpPr txBox="1">
            <a:spLocks noGrp="1"/>
          </p:cNvSpPr>
          <p:nvPr>
            <p:ph type="body" idx="1"/>
          </p:nvPr>
        </p:nvSpPr>
        <p:spPr>
          <a:xfrm>
            <a:off x="4547043" y="2773885"/>
            <a:ext cx="6676469" cy="3141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1. Il Laboratorio si occupa della </a:t>
            </a:r>
            <a:r>
              <a:rPr lang="en-US" u="sng">
                <a:latin typeface="Avenir"/>
                <a:ea typeface="Avenir"/>
                <a:cs typeface="Avenir"/>
                <a:sym typeface="Avenir"/>
              </a:rPr>
              <a:t>promozione e dello sviluppo di attività di ricerca e formazione sulle modalità dell’innovazione didattica</a:t>
            </a:r>
            <a:r>
              <a:rPr lang="en-US">
                <a:latin typeface="Avenir"/>
                <a:ea typeface="Avenir"/>
                <a:cs typeface="Avenir"/>
                <a:sym typeface="Avenir"/>
              </a:rPr>
              <a:t>.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00"/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2. Svolge la funzione di “osservazione analitica”, valutativa e comparativa, delle attività̀ didattiche adottate e del loro rendimento in termini di qualità̀ dell’apprendimento. 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00"/>
              <a:buNone/>
            </a:pPr>
            <a:r>
              <a:rPr lang="en-US">
                <a:latin typeface="Avenir"/>
                <a:ea typeface="Avenir"/>
                <a:cs typeface="Avenir"/>
                <a:sym typeface="Avenir"/>
              </a:rPr>
              <a:t>3. </a:t>
            </a:r>
            <a:r>
              <a:rPr lang="en-US" u="sng">
                <a:latin typeface="Avenir"/>
                <a:ea typeface="Avenir"/>
                <a:cs typeface="Avenir"/>
                <a:sym typeface="Avenir"/>
              </a:rPr>
              <a:t>Raccoglie le migliori pratiche della sperimentazione dell’innovazione</a:t>
            </a:r>
            <a:r>
              <a:rPr lang="en-US">
                <a:latin typeface="Avenir"/>
                <a:ea typeface="Avenir"/>
                <a:cs typeface="Avenir"/>
                <a:sym typeface="Avenir"/>
              </a:rPr>
              <a:t>. 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00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"/>
          <p:cNvSpPr/>
          <p:nvPr/>
        </p:nvSpPr>
        <p:spPr>
          <a:xfrm>
            <a:off x="0" y="0"/>
            <a:ext cx="46481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23" name="Google Shape;123;p3"/>
          <p:cNvSpPr txBox="1">
            <a:spLocks noGrp="1"/>
          </p:cNvSpPr>
          <p:nvPr>
            <p:ph type="title"/>
          </p:nvPr>
        </p:nvSpPr>
        <p:spPr>
          <a:xfrm>
            <a:off x="643468" y="643467"/>
            <a:ext cx="3415612" cy="5571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Twentieth Century"/>
              <a:buNone/>
            </a:pPr>
            <a:r>
              <a:rPr lang="en-US">
                <a:solidFill>
                  <a:srgbClr val="FFFFFF"/>
                </a:solidFill>
              </a:rPr>
              <a:t>COMPITI</a:t>
            </a:r>
            <a:endParaRPr/>
          </a:p>
        </p:txBody>
      </p:sp>
      <p:grpSp>
        <p:nvGrpSpPr>
          <p:cNvPr id="124" name="Google Shape;124;p3"/>
          <p:cNvGrpSpPr/>
          <p:nvPr/>
        </p:nvGrpSpPr>
        <p:grpSpPr>
          <a:xfrm>
            <a:off x="5023945" y="409499"/>
            <a:ext cx="6821213" cy="6039000"/>
            <a:chOff x="0" y="7478"/>
            <a:chExt cx="6821213" cy="6039000"/>
          </a:xfrm>
        </p:grpSpPr>
        <p:sp>
          <p:nvSpPr>
            <p:cNvPr id="125" name="Google Shape;125;p3"/>
            <p:cNvSpPr/>
            <p:nvPr/>
          </p:nvSpPr>
          <p:spPr>
            <a:xfrm>
              <a:off x="0" y="7478"/>
              <a:ext cx="6821213" cy="900900"/>
            </a:xfrm>
            <a:prstGeom prst="roundRect">
              <a:avLst>
                <a:gd name="adj" fmla="val 16667"/>
              </a:avLst>
            </a:prstGeom>
            <a:solidFill>
              <a:srgbClr val="2383C6"/>
            </a:solidFill>
            <a:ln w="158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26" name="Google Shape;126;p3"/>
            <p:cNvSpPr txBox="1"/>
            <p:nvPr/>
          </p:nvSpPr>
          <p:spPr>
            <a:xfrm>
              <a:off x="43978" y="51456"/>
              <a:ext cx="6733257" cy="8129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Twentieth Century"/>
                <a:buNone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A) Promuovere e diffondere la ricerca e la conoscenza sui processi d’apprendimento;</a:t>
              </a:r>
              <a:endParaRPr sz="16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0" y="1035098"/>
              <a:ext cx="6821213" cy="900900"/>
            </a:xfrm>
            <a:prstGeom prst="roundRect">
              <a:avLst>
                <a:gd name="adj" fmla="val 16667"/>
              </a:avLst>
            </a:prstGeom>
            <a:solidFill>
              <a:srgbClr val="2490C9"/>
            </a:solidFill>
            <a:ln w="158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28" name="Google Shape;128;p3"/>
            <p:cNvSpPr txBox="1"/>
            <p:nvPr/>
          </p:nvSpPr>
          <p:spPr>
            <a:xfrm>
              <a:off x="43978" y="1079076"/>
              <a:ext cx="6733257" cy="8129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Twentieth Century"/>
                <a:buNone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B) Individuare, sulla base dei risultati di ricerche nazionali ed internazionali, metodologie didattiche innovative che consentano di promuovere negli studenti un migliore apprendimento; </a:t>
              </a:r>
              <a:endParaRPr sz="16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0" y="2062718"/>
              <a:ext cx="6821213" cy="900900"/>
            </a:xfrm>
            <a:prstGeom prst="roundRect">
              <a:avLst>
                <a:gd name="adj" fmla="val 16667"/>
              </a:avLst>
            </a:prstGeom>
            <a:solidFill>
              <a:srgbClr val="259ECC"/>
            </a:solidFill>
            <a:ln w="158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30" name="Google Shape;130;p3"/>
            <p:cNvSpPr txBox="1"/>
            <p:nvPr/>
          </p:nvSpPr>
          <p:spPr>
            <a:xfrm>
              <a:off x="43978" y="2106696"/>
              <a:ext cx="6733257" cy="8129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Twentieth Century"/>
                <a:buNone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C) Progettare proposte didattiche innovative e trasferirle ai Docenti del Dipartimento; </a:t>
              </a:r>
              <a:endParaRPr sz="16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0" y="3090338"/>
              <a:ext cx="6821213" cy="900900"/>
            </a:xfrm>
            <a:prstGeom prst="roundRect">
              <a:avLst>
                <a:gd name="adj" fmla="val 16667"/>
              </a:avLst>
            </a:prstGeom>
            <a:solidFill>
              <a:srgbClr val="24ADD0"/>
            </a:solidFill>
            <a:ln w="158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32" name="Google Shape;132;p3"/>
            <p:cNvSpPr txBox="1"/>
            <p:nvPr/>
          </p:nvSpPr>
          <p:spPr>
            <a:xfrm>
              <a:off x="43978" y="3134316"/>
              <a:ext cx="6733257" cy="8129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Twentieth Century"/>
                <a:buNone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D) Analizzare e migliorare pratiche di insegnamento che favoriscano l’autovalutazione finalizzata al miglioramento continuo </a:t>
              </a:r>
              <a:endParaRPr sz="16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0" y="4117958"/>
              <a:ext cx="6821213" cy="900900"/>
            </a:xfrm>
            <a:prstGeom prst="roundRect">
              <a:avLst>
                <a:gd name="adj" fmla="val 16667"/>
              </a:avLst>
            </a:prstGeom>
            <a:solidFill>
              <a:srgbClr val="25BED3"/>
            </a:solidFill>
            <a:ln w="158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34" name="Google Shape;134;p3"/>
            <p:cNvSpPr txBox="1"/>
            <p:nvPr/>
          </p:nvSpPr>
          <p:spPr>
            <a:xfrm>
              <a:off x="43978" y="4161936"/>
              <a:ext cx="6733257" cy="8129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Twentieth Century"/>
                <a:buNone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E) Definire nuove strategie didattiche e valutative; </a:t>
              </a:r>
              <a:endParaRPr sz="16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0" y="5145578"/>
              <a:ext cx="6821213" cy="900900"/>
            </a:xfrm>
            <a:prstGeom prst="roundRect">
              <a:avLst>
                <a:gd name="adj" fmla="val 16667"/>
              </a:avLst>
            </a:prstGeom>
            <a:solidFill>
              <a:srgbClr val="25CCD6"/>
            </a:solidFill>
            <a:ln w="158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36" name="Google Shape;136;p3"/>
            <p:cNvSpPr txBox="1"/>
            <p:nvPr/>
          </p:nvSpPr>
          <p:spPr>
            <a:xfrm>
              <a:off x="43978" y="5189556"/>
              <a:ext cx="6733257" cy="8129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Twentieth Century"/>
                <a:buNone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F) Elaborare e introdurre tecnologie didattiche che consentano la cooperazione fra docenti e studenti e quella tra studenti, al fine di stimolare un apprendimento attivo.</a:t>
              </a:r>
              <a:endParaRPr sz="16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sp>
        <p:nvSpPr>
          <p:cNvPr id="137" name="Google Shape;137;p3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  <p:sp>
        <p:nvSpPr>
          <p:cNvPr id="138" name="Google Shape;138;p3"/>
          <p:cNvSpPr/>
          <p:nvPr/>
        </p:nvSpPr>
        <p:spPr>
          <a:xfrm>
            <a:off x="4029486" y="1498024"/>
            <a:ext cx="964865" cy="796017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39" name="Google Shape;139;p3"/>
          <p:cNvSpPr/>
          <p:nvPr/>
        </p:nvSpPr>
        <p:spPr>
          <a:xfrm>
            <a:off x="4015102" y="3553264"/>
            <a:ext cx="964865" cy="796017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40" name="Google Shape;140;p3"/>
          <p:cNvSpPr/>
          <p:nvPr/>
        </p:nvSpPr>
        <p:spPr>
          <a:xfrm>
            <a:off x="4029486" y="2525644"/>
            <a:ext cx="964865" cy="796017"/>
          </a:xfrm>
          <a:prstGeom prst="chevron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b85d505295_0_6"/>
          <p:cNvSpPr txBox="1"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-US"/>
              <a:t>Didattica </a:t>
            </a:r>
            <a:r>
              <a:rPr lang="en-US">
                <a:solidFill>
                  <a:srgbClr val="0070C0"/>
                </a:solidFill>
              </a:rPr>
              <a:t>INNOVATIVA</a:t>
            </a:r>
            <a:endParaRPr>
              <a:solidFill>
                <a:srgbClr val="0070C0"/>
              </a:solidFill>
            </a:endParaRPr>
          </a:p>
        </p:txBody>
      </p:sp>
      <p:sp>
        <p:nvSpPr>
          <p:cNvPr id="147" name="Google Shape;147;g2b85d505295_0_6"/>
          <p:cNvSpPr txBox="1"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endParaRPr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SzPts val="1800"/>
              <a:buNone/>
            </a:pPr>
            <a:endParaRPr>
              <a:highlight>
                <a:srgbClr val="FFFFFF"/>
              </a:highlight>
            </a:endParaRPr>
          </a:p>
        </p:txBody>
      </p:sp>
      <p:pic>
        <p:nvPicPr>
          <p:cNvPr id="148" name="Google Shape;148;g2b85d505295_0_6"/>
          <p:cNvPicPr preferRelativeResize="0"/>
          <p:nvPr/>
        </p:nvPicPr>
        <p:blipFill rotWithShape="1">
          <a:blip r:embed="rId3">
            <a:alphaModFix/>
          </a:blip>
          <a:srcRect l="20238" r="21002"/>
          <a:stretch/>
        </p:blipFill>
        <p:spPr>
          <a:xfrm>
            <a:off x="1416571" y="254834"/>
            <a:ext cx="8971614" cy="4183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6"/>
          <p:cNvSpPr txBox="1"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</a:pPr>
            <a:r>
              <a:rPr lang="en-US" b="1" dirty="0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I TRE </a:t>
            </a:r>
            <a:r>
              <a:rPr lang="en-US" b="1" dirty="0" smtClean="0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ELEMENTI DELLA </a:t>
            </a:r>
            <a:r>
              <a:rPr lang="en-US" b="1" dirty="0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LEZIONE</a:t>
            </a:r>
            <a:endParaRPr b="1" dirty="0">
              <a:solidFill>
                <a:srgbClr val="0070C0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</a:pPr>
            <a:endParaRPr sz="3000" b="1" dirty="0">
              <a:solidFill>
                <a:srgbClr val="FF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</a:pPr>
            <a:endParaRPr sz="3000" b="1" dirty="0">
              <a:solidFill>
                <a:srgbClr val="FF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154" name="Google Shape;154;p6"/>
          <p:cNvGrpSpPr/>
          <p:nvPr/>
        </p:nvGrpSpPr>
        <p:grpSpPr>
          <a:xfrm>
            <a:off x="1376350" y="2084826"/>
            <a:ext cx="9720071" cy="4016941"/>
            <a:chOff x="0" y="50006"/>
            <a:chExt cx="9720071" cy="4252531"/>
          </a:xfrm>
        </p:grpSpPr>
        <p:sp>
          <p:nvSpPr>
            <p:cNvPr id="155" name="Google Shape;155;p6"/>
            <p:cNvSpPr/>
            <p:nvPr/>
          </p:nvSpPr>
          <p:spPr>
            <a:xfrm>
              <a:off x="0" y="50006"/>
              <a:ext cx="3037522" cy="4252531"/>
            </a:xfrm>
            <a:prstGeom prst="rect">
              <a:avLst/>
            </a:prstGeom>
            <a:solidFill>
              <a:srgbClr val="CBE2F5">
                <a:alpha val="89803"/>
              </a:srgbClr>
            </a:solidFill>
            <a:ln w="25400" cap="flat" cmpd="sng">
              <a:solidFill>
                <a:srgbClr val="CBE2F5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6"/>
            <p:cNvSpPr txBox="1"/>
            <p:nvPr/>
          </p:nvSpPr>
          <p:spPr>
            <a:xfrm>
              <a:off x="0" y="1665968"/>
              <a:ext cx="3037522" cy="2551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36800" tIns="330200" rIns="236800" bIns="330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Avenir"/>
                  <a:ea typeface="Avenir"/>
                  <a:cs typeface="Avenir"/>
                  <a:sym typeface="Avenir"/>
                </a:rPr>
                <a:t>Pedagogico</a:t>
              </a:r>
              <a:endParaRPr sz="2000" b="1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1" u="none" strike="noStrike" cap="none">
                  <a:solidFill>
                    <a:srgbClr val="000000"/>
                  </a:solidFill>
                  <a:latin typeface="Avenir"/>
                  <a:ea typeface="Avenir"/>
                  <a:cs typeface="Avenir"/>
                  <a:sym typeface="Avenir"/>
                </a:rPr>
                <a:t>piano della relazione 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Avenir"/>
                  <a:ea typeface="Avenir"/>
                  <a:cs typeface="Avenir"/>
                  <a:sym typeface="Avenir"/>
                </a:rPr>
                <a:t>(docente-</a:t>
              </a:r>
              <a:r>
                <a:rPr lang="en-US" sz="2000">
                  <a:latin typeface="Avenir"/>
                  <a:ea typeface="Avenir"/>
                  <a:cs typeface="Avenir"/>
                  <a:sym typeface="Avenir"/>
                </a:rPr>
                <a:t>discente</a:t>
              </a:r>
              <a:r>
                <a:rPr lang="en-US" sz="2000" b="0" i="0" u="none" strike="noStrike" cap="none">
                  <a:solidFill>
                    <a:srgbClr val="000000"/>
                  </a:solidFill>
                  <a:latin typeface="Avenir"/>
                  <a:ea typeface="Avenir"/>
                  <a:cs typeface="Avenir"/>
                  <a:sym typeface="Avenir"/>
                </a:rPr>
                <a:t>; discente-discente; docente-discente-ambiente);</a:t>
              </a:r>
              <a:endParaRPr sz="2000" b="0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57" name="Google Shape;157;p6"/>
            <p:cNvSpPr/>
            <p:nvPr/>
          </p:nvSpPr>
          <p:spPr>
            <a:xfrm>
              <a:off x="880881" y="475259"/>
              <a:ext cx="1275759" cy="1275759"/>
            </a:xfrm>
            <a:prstGeom prst="ellipse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6"/>
            <p:cNvSpPr txBox="1"/>
            <p:nvPr/>
          </p:nvSpPr>
          <p:spPr>
            <a:xfrm>
              <a:off x="1067712" y="662090"/>
              <a:ext cx="902097" cy="90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450" tIns="12700" rIns="9945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en-US" sz="48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1</a:t>
              </a:r>
              <a:endParaRPr/>
            </a:p>
          </p:txBody>
        </p:sp>
        <p:sp>
          <p:nvSpPr>
            <p:cNvPr id="159" name="Google Shape;159;p6"/>
            <p:cNvSpPr/>
            <p:nvPr/>
          </p:nvSpPr>
          <p:spPr>
            <a:xfrm>
              <a:off x="0" y="4302465"/>
              <a:ext cx="3037522" cy="72"/>
            </a:xfrm>
            <a:prstGeom prst="rect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3341274" y="50006"/>
              <a:ext cx="3037522" cy="4252531"/>
            </a:xfrm>
            <a:prstGeom prst="rect">
              <a:avLst/>
            </a:prstGeom>
            <a:solidFill>
              <a:srgbClr val="CBE2F5">
                <a:alpha val="89803"/>
              </a:srgbClr>
            </a:solidFill>
            <a:ln w="25400" cap="flat" cmpd="sng">
              <a:solidFill>
                <a:srgbClr val="CBE2F5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6"/>
            <p:cNvSpPr txBox="1"/>
            <p:nvPr/>
          </p:nvSpPr>
          <p:spPr>
            <a:xfrm>
              <a:off x="3341274" y="1665968"/>
              <a:ext cx="3037522" cy="2551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36800" tIns="330200" rIns="236800" bIns="330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Metodologico-didattico</a:t>
              </a:r>
              <a:endParaRPr sz="2000" b="1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1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piano della ricerca</a:t>
              </a:r>
              <a:endParaRPr sz="2000" b="0" i="1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1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 </a:t>
              </a:r>
              <a:r>
                <a:rPr lang="en-US" sz="2000" b="0" i="0" u="none" strike="noStrike" cap="none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(docenti e studenti ricercatori)</a:t>
              </a:r>
              <a:endParaRPr sz="20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62" name="Google Shape;162;p6"/>
            <p:cNvSpPr/>
            <p:nvPr/>
          </p:nvSpPr>
          <p:spPr>
            <a:xfrm>
              <a:off x="4222156" y="475259"/>
              <a:ext cx="1275759" cy="1275759"/>
            </a:xfrm>
            <a:prstGeom prst="ellipse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6"/>
            <p:cNvSpPr txBox="1"/>
            <p:nvPr/>
          </p:nvSpPr>
          <p:spPr>
            <a:xfrm>
              <a:off x="4408987" y="662090"/>
              <a:ext cx="902097" cy="90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450" tIns="12700" rIns="9945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en-US" sz="48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2</a:t>
              </a:r>
              <a:endParaRPr/>
            </a:p>
          </p:txBody>
        </p:sp>
        <p:sp>
          <p:nvSpPr>
            <p:cNvPr id="164" name="Google Shape;164;p6"/>
            <p:cNvSpPr/>
            <p:nvPr/>
          </p:nvSpPr>
          <p:spPr>
            <a:xfrm>
              <a:off x="3341274" y="4302465"/>
              <a:ext cx="3037522" cy="72"/>
            </a:xfrm>
            <a:prstGeom prst="rect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6"/>
            <p:cNvSpPr/>
            <p:nvPr/>
          </p:nvSpPr>
          <p:spPr>
            <a:xfrm>
              <a:off x="6682549" y="50006"/>
              <a:ext cx="3037522" cy="4252531"/>
            </a:xfrm>
            <a:prstGeom prst="rect">
              <a:avLst/>
            </a:prstGeom>
            <a:solidFill>
              <a:srgbClr val="CBE2F5">
                <a:alpha val="89803"/>
              </a:srgbClr>
            </a:solidFill>
            <a:ln w="25400" cap="flat" cmpd="sng">
              <a:solidFill>
                <a:srgbClr val="CBE2F5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6"/>
            <p:cNvSpPr txBox="1"/>
            <p:nvPr/>
          </p:nvSpPr>
          <p:spPr>
            <a:xfrm>
              <a:off x="6682549" y="1665968"/>
              <a:ext cx="3037522" cy="2551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36800" tIns="330200" rIns="236800" bIns="330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Avenir"/>
                  <a:ea typeface="Avenir"/>
                  <a:cs typeface="Avenir"/>
                  <a:sym typeface="Avenir"/>
                </a:rPr>
                <a:t>Tecnologico</a:t>
              </a:r>
              <a:endParaRPr sz="2000" b="1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1" u="none" strike="noStrike" cap="none">
                  <a:solidFill>
                    <a:srgbClr val="000000"/>
                  </a:solidFill>
                  <a:latin typeface="Avenir"/>
                  <a:ea typeface="Avenir"/>
                  <a:cs typeface="Avenir"/>
                  <a:sym typeface="Avenir"/>
                </a:rPr>
                <a:t>piano dell’interazione e della restituzione dell’esperienza</a:t>
              </a:r>
              <a:r>
                <a:rPr lang="en-US" sz="2000" b="0" i="0" u="none" strike="noStrike" cap="none">
                  <a:solidFill>
                    <a:srgbClr val="000000"/>
                  </a:solidFill>
                  <a:latin typeface="Avenir"/>
                  <a:ea typeface="Avenir"/>
                  <a:cs typeface="Avenir"/>
                  <a:sym typeface="Avenir"/>
                </a:rPr>
                <a:t> 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Avenir"/>
                  <a:ea typeface="Avenir"/>
                  <a:cs typeface="Avenir"/>
                  <a:sym typeface="Avenir"/>
                </a:rPr>
                <a:t>(questioning)</a:t>
              </a:r>
              <a:endParaRPr sz="2000" b="0" i="0" u="none" strike="noStrike" cap="non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67" name="Google Shape;167;p6"/>
            <p:cNvSpPr/>
            <p:nvPr/>
          </p:nvSpPr>
          <p:spPr>
            <a:xfrm>
              <a:off x="7563431" y="475259"/>
              <a:ext cx="1275759" cy="1275759"/>
            </a:xfrm>
            <a:prstGeom prst="ellipse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6"/>
            <p:cNvSpPr txBox="1"/>
            <p:nvPr/>
          </p:nvSpPr>
          <p:spPr>
            <a:xfrm>
              <a:off x="7750262" y="662090"/>
              <a:ext cx="902097" cy="90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450" tIns="12700" rIns="9945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en-US" sz="4800" b="0" i="0" u="none" strike="noStrike" cap="none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3</a:t>
              </a:r>
              <a:endParaRPr/>
            </a:p>
          </p:txBody>
        </p:sp>
        <p:sp>
          <p:nvSpPr>
            <p:cNvPr id="169" name="Google Shape;169;p6"/>
            <p:cNvSpPr/>
            <p:nvPr/>
          </p:nvSpPr>
          <p:spPr>
            <a:xfrm>
              <a:off x="6682549" y="4302465"/>
              <a:ext cx="3037522" cy="72"/>
            </a:xfrm>
            <a:prstGeom prst="rect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0" name="Google Shape;170;p6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"/>
          <p:cNvSpPr txBox="1">
            <a:spLocks noGrp="1"/>
          </p:cNvSpPr>
          <p:nvPr>
            <p:ph type="body" idx="1"/>
          </p:nvPr>
        </p:nvSpPr>
        <p:spPr>
          <a:xfrm>
            <a:off x="1024129" y="2286000"/>
            <a:ext cx="5901460" cy="4071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91440" indent="0">
              <a:lnSpc>
                <a:spcPct val="100000"/>
              </a:lnSpc>
              <a:spcBef>
                <a:spcPts val="1400"/>
              </a:spcBef>
              <a:buSzPts val="2200"/>
              <a:buNone/>
            </a:pPr>
            <a:r>
              <a:rPr lang="it-IT" b="1" dirty="0" smtClean="0">
                <a:latin typeface="Avenir"/>
                <a:ea typeface="Avenir"/>
                <a:cs typeface="Avenir"/>
                <a:sym typeface="Avenir"/>
              </a:rPr>
              <a:t>Aspetti pedagogici della Relazione educativa e formativa:</a:t>
            </a:r>
          </a:p>
          <a:p>
            <a:pPr marL="434340">
              <a:lnSpc>
                <a:spcPct val="100000"/>
              </a:lnSpc>
              <a:spcBef>
                <a:spcPts val="1400"/>
              </a:spcBef>
              <a:buSzPts val="2200"/>
              <a:buFont typeface="Wingdings" panose="05000000000000000000" pitchFamily="2" charset="2"/>
              <a:buChar char="v"/>
            </a:pPr>
            <a:r>
              <a:rPr lang="it-IT" dirty="0" err="1" smtClean="0">
                <a:latin typeface="Avenir"/>
                <a:ea typeface="Avenir"/>
                <a:cs typeface="Avenir"/>
                <a:sym typeface="Avenir"/>
              </a:rPr>
              <a:t>Fronteggiamento</a:t>
            </a:r>
            <a:r>
              <a:rPr lang="it-IT" dirty="0" smtClean="0">
                <a:latin typeface="Avenir"/>
                <a:ea typeface="Avenir"/>
                <a:cs typeface="Avenir"/>
                <a:sym typeface="Avenir"/>
              </a:rPr>
              <a:t> </a:t>
            </a:r>
          </a:p>
          <a:p>
            <a:pPr marL="434340">
              <a:lnSpc>
                <a:spcPct val="100000"/>
              </a:lnSpc>
              <a:spcBef>
                <a:spcPts val="1400"/>
              </a:spcBef>
              <a:buSzPts val="2200"/>
              <a:buFont typeface="Wingdings" panose="05000000000000000000" pitchFamily="2" charset="2"/>
              <a:buChar char="v"/>
            </a:pPr>
            <a:r>
              <a:rPr lang="it-IT" dirty="0" smtClean="0">
                <a:latin typeface="Avenir"/>
                <a:ea typeface="Avenir"/>
                <a:cs typeface="Avenir"/>
                <a:sym typeface="Avenir"/>
              </a:rPr>
              <a:t>Accettazione positiva incondizionata</a:t>
            </a:r>
          </a:p>
          <a:p>
            <a:pPr marL="434340">
              <a:lnSpc>
                <a:spcPct val="100000"/>
              </a:lnSpc>
              <a:spcBef>
                <a:spcPts val="1400"/>
              </a:spcBef>
              <a:buSzPts val="2200"/>
              <a:buFont typeface="Wingdings" panose="05000000000000000000" pitchFamily="2" charset="2"/>
              <a:buChar char="v"/>
            </a:pPr>
            <a:r>
              <a:rPr lang="it-IT" dirty="0" smtClean="0">
                <a:latin typeface="Avenir"/>
                <a:ea typeface="Avenir"/>
                <a:cs typeface="Avenir"/>
                <a:sym typeface="Avenir"/>
              </a:rPr>
              <a:t>Empatia 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76" name="Google Shape;176;p4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  <p:sp>
        <p:nvSpPr>
          <p:cNvPr id="178" name="Google Shape;178;p4"/>
          <p:cNvSpPr txBox="1"/>
          <p:nvPr/>
        </p:nvSpPr>
        <p:spPr>
          <a:xfrm>
            <a:off x="861535" y="548640"/>
            <a:ext cx="7556400" cy="14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Twentieth Century"/>
              <a:buNone/>
            </a:pPr>
            <a:r>
              <a:rPr lang="en-US" sz="4000" b="1" dirty="0" err="1" smtClean="0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Docenti</a:t>
            </a:r>
            <a:r>
              <a:rPr lang="en-US" sz="4000" b="1" dirty="0" smtClean="0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 e </a:t>
            </a:r>
            <a:r>
              <a:rPr lang="en-US" sz="4000" b="1" dirty="0" err="1" smtClean="0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Studenti</a:t>
            </a:r>
            <a:endParaRPr sz="5000" b="1" i="0" u="none" strike="noStrike" cap="none" dirty="0">
              <a:solidFill>
                <a:srgbClr val="0070C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179" name="Google Shape;179;p4"/>
          <p:cNvGrpSpPr/>
          <p:nvPr/>
        </p:nvGrpSpPr>
        <p:grpSpPr>
          <a:xfrm>
            <a:off x="10692585" y="221171"/>
            <a:ext cx="1275759" cy="1275759"/>
            <a:chOff x="4222156" y="475259"/>
            <a:chExt cx="1275759" cy="1275759"/>
          </a:xfrm>
        </p:grpSpPr>
        <p:sp>
          <p:nvSpPr>
            <p:cNvPr id="180" name="Google Shape;180;p4"/>
            <p:cNvSpPr/>
            <p:nvPr/>
          </p:nvSpPr>
          <p:spPr>
            <a:xfrm>
              <a:off x="4222156" y="475259"/>
              <a:ext cx="1275759" cy="1275759"/>
            </a:xfrm>
            <a:prstGeom prst="ellipse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4"/>
            <p:cNvSpPr txBox="1"/>
            <p:nvPr/>
          </p:nvSpPr>
          <p:spPr>
            <a:xfrm>
              <a:off x="4408987" y="662090"/>
              <a:ext cx="902097" cy="90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450" tIns="12700" rIns="9945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en-US" sz="4800" dirty="0">
                  <a:solidFill>
                    <a:schemeClr val="lt1"/>
                  </a:solidFill>
                  <a:latin typeface="Avenir"/>
                  <a:sym typeface="Avenir"/>
                </a:rPr>
                <a:t>1</a:t>
              </a:r>
              <a:endParaRPr dirty="0"/>
            </a:p>
          </p:txBody>
        </p:sp>
      </p:grp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589" y="1609906"/>
            <a:ext cx="4855923" cy="44698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"/>
          <p:cNvSpPr txBox="1">
            <a:spLocks noGrp="1"/>
          </p:cNvSpPr>
          <p:nvPr>
            <p:ph type="body" idx="1"/>
          </p:nvPr>
        </p:nvSpPr>
        <p:spPr>
          <a:xfrm>
            <a:off x="1024129" y="2286000"/>
            <a:ext cx="5901460" cy="4071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lnSpcReduction="10000"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L’avanzamento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di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carriera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di un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docente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universitario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è </a:t>
            </a:r>
            <a:r>
              <a:rPr lang="en-US" b="1" dirty="0" err="1">
                <a:latin typeface="Avenir"/>
                <a:ea typeface="Avenir"/>
                <a:cs typeface="Avenir"/>
                <a:sym typeface="Avenir"/>
              </a:rPr>
              <a:t>prevalentemente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b="1" dirty="0" err="1">
                <a:latin typeface="Avenir"/>
                <a:ea typeface="Avenir"/>
                <a:cs typeface="Avenir"/>
                <a:sym typeface="Avenir"/>
              </a:rPr>
              <a:t>associato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b="1" dirty="0" err="1">
                <a:latin typeface="Avenir"/>
                <a:ea typeface="Avenir"/>
                <a:cs typeface="Avenir"/>
                <a:sym typeface="Avenir"/>
              </a:rPr>
              <a:t>alla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b="1" dirty="0" err="1">
                <a:latin typeface="Avenir"/>
                <a:ea typeface="Avenir"/>
                <a:cs typeface="Avenir"/>
                <a:sym typeface="Avenir"/>
              </a:rPr>
              <a:t>sua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b="1" dirty="0" err="1">
                <a:latin typeface="Avenir"/>
                <a:ea typeface="Avenir"/>
                <a:cs typeface="Avenir"/>
                <a:sym typeface="Avenir"/>
              </a:rPr>
              <a:t>attività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 di </a:t>
            </a:r>
            <a:r>
              <a:rPr lang="en-US" b="1" dirty="0" err="1">
                <a:latin typeface="Avenir"/>
                <a:ea typeface="Avenir"/>
                <a:cs typeface="Avenir"/>
                <a:sym typeface="Avenir"/>
              </a:rPr>
              <a:t>ricerca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b="1" dirty="0" err="1">
                <a:latin typeface="Avenir"/>
                <a:ea typeface="Avenir"/>
                <a:cs typeface="Avenir"/>
                <a:sym typeface="Avenir"/>
              </a:rPr>
              <a:t>scientifica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relegando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così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la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didattica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ad un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livello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di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minore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interesse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(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Peretti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&amp; Tore, 2018) 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SzPts val="2200"/>
              <a:buNone/>
            </a:pP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Anche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per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ciò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si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assiste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oggi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a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docenti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che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mostrano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importanti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resistenze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al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cambiamento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e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all’innovazione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a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fronte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di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altri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che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promuovono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lo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sviluppo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didattico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. Il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dibattito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educativo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è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così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caratterizzato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da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significativi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impulsi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di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innovazione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ed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importati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ostilità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(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Scarinci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&amp; </a:t>
            </a:r>
            <a:r>
              <a:rPr lang="en-US" dirty="0" err="1">
                <a:latin typeface="Avenir"/>
                <a:ea typeface="Avenir"/>
                <a:cs typeface="Avenir"/>
                <a:sym typeface="Avenir"/>
              </a:rPr>
              <a:t>Dipace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, 2019). 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  <a:p>
            <a:pPr marL="91440" lvl="0" indent="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SzPts val="2200"/>
              <a:buNone/>
            </a:pPr>
            <a:endParaRPr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76" name="Google Shape;176;p4"/>
          <p:cNvSpPr txBox="1">
            <a:spLocks noGrp="1"/>
          </p:cNvSpPr>
          <p:nvPr>
            <p:ph type="ftr" idx="11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  <p:pic>
        <p:nvPicPr>
          <p:cNvPr id="177" name="Google Shape;177;p4" descr="Biblioteca pubblica sfocata astratta con scaffali"/>
          <p:cNvPicPr preferRelativeResize="0"/>
          <p:nvPr/>
        </p:nvPicPr>
        <p:blipFill rotWithShape="1">
          <a:blip r:embed="rId3">
            <a:alphaModFix/>
          </a:blip>
          <a:srcRect l="16250" r="38590" b="-1"/>
          <a:stretch/>
        </p:blipFill>
        <p:spPr>
          <a:xfrm>
            <a:off x="7552266" y="10"/>
            <a:ext cx="4639733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4"/>
          <p:cNvSpPr txBox="1"/>
          <p:nvPr/>
        </p:nvSpPr>
        <p:spPr>
          <a:xfrm>
            <a:off x="861535" y="548640"/>
            <a:ext cx="7556400" cy="14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Twentieth Century"/>
              <a:buNone/>
            </a:pPr>
            <a:r>
              <a:rPr lang="en-US" sz="4000" b="1" i="0" u="none" strike="noStrike" cap="none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L’aspetto</a:t>
            </a:r>
            <a:br>
              <a:rPr lang="en-US" sz="4000" b="1" i="0" u="none" strike="noStrike" cap="none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4000" b="1" i="0" u="none" strike="noStrike" cap="none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</a:rPr>
              <a:t>Metodologico-didattico</a:t>
            </a:r>
            <a:endParaRPr sz="5000" b="1" i="0" u="none" strike="noStrike" cap="none">
              <a:solidFill>
                <a:srgbClr val="0070C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179" name="Google Shape;179;p4"/>
          <p:cNvGrpSpPr/>
          <p:nvPr/>
        </p:nvGrpSpPr>
        <p:grpSpPr>
          <a:xfrm>
            <a:off x="10692585" y="221171"/>
            <a:ext cx="1275759" cy="1275759"/>
            <a:chOff x="4222156" y="475259"/>
            <a:chExt cx="1275759" cy="1275759"/>
          </a:xfrm>
        </p:grpSpPr>
        <p:sp>
          <p:nvSpPr>
            <p:cNvPr id="180" name="Google Shape;180;p4"/>
            <p:cNvSpPr/>
            <p:nvPr/>
          </p:nvSpPr>
          <p:spPr>
            <a:xfrm>
              <a:off x="4222156" y="475259"/>
              <a:ext cx="1275759" cy="1275759"/>
            </a:xfrm>
            <a:prstGeom prst="ellipse">
              <a:avLst/>
            </a:prstGeom>
            <a:solidFill>
              <a:srgbClr val="19ACE4"/>
            </a:solidFill>
            <a:ln w="25400" cap="flat" cmpd="sng">
              <a:solidFill>
                <a:srgbClr val="19ACE4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4"/>
            <p:cNvSpPr txBox="1"/>
            <p:nvPr/>
          </p:nvSpPr>
          <p:spPr>
            <a:xfrm>
              <a:off x="4408987" y="662090"/>
              <a:ext cx="902097" cy="90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450" tIns="12700" rIns="9945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en-US" sz="4800" b="0" i="0" u="none" strike="noStrike" cap="none" dirty="0" smtClean="0">
                  <a:solidFill>
                    <a:schemeClr val="lt1"/>
                  </a:solidFill>
                  <a:latin typeface="Avenir"/>
                  <a:ea typeface="Avenir"/>
                  <a:cs typeface="Avenir"/>
                  <a:sym typeface="Avenir"/>
                </a:rPr>
                <a:t>2</a:t>
              </a: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137898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"/>
          <p:cNvSpPr txBox="1">
            <a:spLocks noGrp="1"/>
          </p:cNvSpPr>
          <p:nvPr>
            <p:ph type="title"/>
          </p:nvPr>
        </p:nvSpPr>
        <p:spPr>
          <a:xfrm>
            <a:off x="1024125" y="585225"/>
            <a:ext cx="7556400" cy="14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Twentieth Century"/>
              <a:buNone/>
            </a:pPr>
            <a:r>
              <a:rPr lang="en-US" sz="4000"/>
              <a:t>RESEARCH-BASED LEARNING (RBL)</a:t>
            </a:r>
            <a:endParaRPr/>
          </a:p>
        </p:txBody>
      </p:sp>
      <p:sp>
        <p:nvSpPr>
          <p:cNvPr id="187" name="Google Shape;187;p5"/>
          <p:cNvSpPr txBox="1">
            <a:spLocks noGrp="1"/>
          </p:cNvSpPr>
          <p:nvPr>
            <p:ph type="body" idx="1"/>
          </p:nvPr>
        </p:nvSpPr>
        <p:spPr>
          <a:xfrm>
            <a:off x="863600" y="2084925"/>
            <a:ext cx="10939800" cy="441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92500" lnSpcReduction="10000"/>
          </a:bodyPr>
          <a:lstStyle/>
          <a:p>
            <a:pPr marL="91440" lvl="0" indent="-9144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0000"/>
              </a:buClr>
              <a:buSzPct val="100000"/>
              <a:buChar char=" "/>
            </a:pPr>
            <a:r>
              <a:rPr lang="en-US" sz="2400" u="sng">
                <a:solidFill>
                  <a:srgbClr val="980000"/>
                </a:solidFill>
                <a:latin typeface="Avenir"/>
                <a:ea typeface="Avenir"/>
                <a:cs typeface="Avenir"/>
                <a:sym typeface="Avenir"/>
              </a:rPr>
              <a:t>Aiuta a preparare gli studenti ad essere ricercatori e studenti per tutta la vita. </a:t>
            </a:r>
            <a:endParaRPr sz="2800">
              <a:solidFill>
                <a:srgbClr val="98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91440" lvl="0" indent="-91440" algn="just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ct val="81818"/>
              <a:buChar char="•"/>
            </a:pPr>
            <a:r>
              <a:rPr lang="en-US" sz="1800">
                <a:latin typeface="Avenir"/>
                <a:ea typeface="Avenir"/>
                <a:cs typeface="Avenir"/>
                <a:sym typeface="Avenir"/>
              </a:rPr>
              <a:t> Il termine “ricerca” spesso evoca l’immagine di studenti che scrivono rapporti di ricerca. Qui definito come </a:t>
            </a:r>
            <a:r>
              <a:rPr lang="en-US" sz="1800" b="1">
                <a:latin typeface="Avenir"/>
                <a:ea typeface="Avenir"/>
                <a:cs typeface="Avenir"/>
                <a:sym typeface="Avenir"/>
              </a:rPr>
              <a:t>un modo di pensare all’insegnamento e all’apprendimento, una prospettiva, un paradigma</a:t>
            </a:r>
            <a:r>
              <a:rPr lang="en-US" sz="1800">
                <a:latin typeface="Avenir"/>
                <a:ea typeface="Avenir"/>
                <a:cs typeface="Avenir"/>
                <a:sym typeface="Avenir"/>
              </a:rPr>
              <a:t>. 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91440" lvl="0" indent="-91440" algn="just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ct val="81818"/>
              <a:buChar char="•"/>
            </a:pPr>
            <a:r>
              <a:rPr lang="en-US" sz="1800">
                <a:latin typeface="Avenir"/>
                <a:ea typeface="Avenir"/>
                <a:cs typeface="Avenir"/>
                <a:sym typeface="Avenir"/>
              </a:rPr>
              <a:t> Approccio specifico all'insegnamento che pone meno enfasi sull'apprendimento di contenuti e fatti (incentrato sul docente) e </a:t>
            </a:r>
            <a:r>
              <a:rPr lang="en-US" sz="1800" b="1">
                <a:latin typeface="Avenir"/>
                <a:ea typeface="Avenir"/>
                <a:cs typeface="Avenir"/>
                <a:sym typeface="Avenir"/>
              </a:rPr>
              <a:t>maggiore enfasi sugli studenti come ricercatori attivi.</a:t>
            </a:r>
            <a:endParaRPr sz="1800" b="1">
              <a:latin typeface="Avenir"/>
              <a:ea typeface="Avenir"/>
              <a:cs typeface="Avenir"/>
              <a:sym typeface="Avenir"/>
            </a:endParaRPr>
          </a:p>
          <a:p>
            <a:pPr marL="91440" lvl="0" indent="-91440" algn="just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ct val="81818"/>
              <a:buChar char="•"/>
            </a:pPr>
            <a:r>
              <a:rPr lang="en-US" sz="1800">
                <a:latin typeface="Avenir"/>
                <a:ea typeface="Avenir"/>
                <a:cs typeface="Avenir"/>
                <a:sym typeface="Avenir"/>
              </a:rPr>
              <a:t> Gli studenti </a:t>
            </a:r>
            <a:r>
              <a:rPr lang="en-US" sz="1800" b="1">
                <a:latin typeface="Avenir"/>
                <a:ea typeface="Avenir"/>
                <a:cs typeface="Avenir"/>
                <a:sym typeface="Avenir"/>
              </a:rPr>
              <a:t>cercano attivamente e quindi utilizzano più risorse, materiali e testi per esplorare domande e sfide importanti, pertinenti e interessanti</a:t>
            </a:r>
            <a:r>
              <a:rPr lang="en-US" sz="1800">
                <a:latin typeface="Avenir"/>
                <a:ea typeface="Avenir"/>
                <a:cs typeface="Avenir"/>
                <a:sym typeface="Avenir"/>
              </a:rPr>
              <a:t>. </a:t>
            </a:r>
            <a:r>
              <a:rPr lang="en-US" sz="1800" b="1">
                <a:latin typeface="Avenir"/>
                <a:ea typeface="Avenir"/>
                <a:cs typeface="Avenir"/>
                <a:sym typeface="Avenir"/>
              </a:rPr>
              <a:t>Trovano, elaborano, organizzano e valutano informazioni e idee</a:t>
            </a:r>
            <a:r>
              <a:rPr lang="en-US" sz="1800">
                <a:latin typeface="Avenir"/>
                <a:ea typeface="Avenir"/>
                <a:cs typeface="Avenir"/>
                <a:sym typeface="Avenir"/>
              </a:rPr>
              <a:t>.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91440" lvl="0" indent="-91440" algn="just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ct val="81818"/>
              <a:buChar char="•"/>
            </a:pPr>
            <a:r>
              <a:rPr lang="en-US" sz="1800">
                <a:latin typeface="Avenir"/>
                <a:ea typeface="Avenir"/>
                <a:cs typeface="Avenir"/>
                <a:sym typeface="Avenir"/>
              </a:rPr>
              <a:t> Imparano a: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22339" lvl="1" indent="-285750" algn="just" rtl="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1600">
                <a:latin typeface="Avenir"/>
                <a:ea typeface="Avenir"/>
                <a:cs typeface="Avenir"/>
                <a:sym typeface="Avenir"/>
              </a:rPr>
              <a:t>leggere per comprendere, a formulare interpretazioni, a sviluppare e valutare ipotesi e a pensare in modo critico e creativo. </a:t>
            </a:r>
            <a:endParaRPr sz="1600">
              <a:latin typeface="Avenir"/>
              <a:ea typeface="Avenir"/>
              <a:cs typeface="Avenir"/>
              <a:sym typeface="Avenir"/>
            </a:endParaRPr>
          </a:p>
          <a:p>
            <a:pPr marL="422339" lvl="1" indent="-285750" algn="just" rtl="0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1600">
                <a:latin typeface="Avenir"/>
                <a:ea typeface="Avenir"/>
                <a:cs typeface="Avenir"/>
                <a:sym typeface="Avenir"/>
              </a:rPr>
              <a:t>risolvere problemi, sfide e dilemmi. </a:t>
            </a:r>
            <a:endParaRPr sz="1600">
              <a:latin typeface="Avenir"/>
              <a:ea typeface="Avenir"/>
              <a:cs typeface="Avenir"/>
              <a:sym typeface="Avenir"/>
            </a:endParaRPr>
          </a:p>
          <a:p>
            <a:pPr marL="91440" lvl="0" indent="-91440" algn="just" rtl="0">
              <a:lnSpc>
                <a:spcPct val="120000"/>
              </a:lnSpc>
              <a:spcBef>
                <a:spcPts val="1200"/>
              </a:spcBef>
              <a:spcAft>
                <a:spcPts val="200"/>
              </a:spcAft>
              <a:buSzPct val="70719"/>
              <a:buChar char="•"/>
            </a:pPr>
            <a:r>
              <a:rPr lang="en-US" sz="1800">
                <a:latin typeface="Avenir"/>
                <a:ea typeface="Avenir"/>
                <a:cs typeface="Avenir"/>
                <a:sym typeface="Avenir"/>
              </a:rPr>
              <a:t> Sviluppano abilità comunicative attraverso la scrittura e la discussione.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88" name="Google Shape;188;p5" descr="Immagine che contiene schermata, biglietto da visita, design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44952" y="219951"/>
            <a:ext cx="3223050" cy="167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5"/>
          <p:cNvSpPr txBox="1">
            <a:spLocks noGrp="1"/>
          </p:cNvSpPr>
          <p:nvPr>
            <p:ph type="ftr" idx="11"/>
          </p:nvPr>
        </p:nvSpPr>
        <p:spPr>
          <a:xfrm>
            <a:off x="6121158" y="6500889"/>
            <a:ext cx="5901459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8"/>
          <p:cNvSpPr/>
          <p:nvPr/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AB8A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95" name="Google Shape;195;p8"/>
          <p:cNvSpPr txBox="1">
            <a:spLocks noGrp="1"/>
          </p:cNvSpPr>
          <p:nvPr>
            <p:ph type="title"/>
          </p:nvPr>
        </p:nvSpPr>
        <p:spPr>
          <a:xfrm>
            <a:off x="164600" y="4767075"/>
            <a:ext cx="6954000" cy="162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Twentieth Century"/>
              <a:buNone/>
            </a:pPr>
            <a:r>
              <a:rPr lang="en-US">
                <a:solidFill>
                  <a:srgbClr val="FFFFFF"/>
                </a:solidFill>
              </a:rPr>
              <a:t>II EELISA RESEARCH-BASED LEARNING (RBL) SYMPOSIUM</a:t>
            </a:r>
            <a:endParaRPr/>
          </a:p>
        </p:txBody>
      </p:sp>
      <p:sp>
        <p:nvSpPr>
          <p:cNvPr id="196" name="Google Shape;196;p8"/>
          <p:cNvSpPr txBox="1">
            <a:spLocks noGrp="1"/>
          </p:cNvSpPr>
          <p:nvPr>
            <p:ph type="ftr" idx="11"/>
          </p:nvPr>
        </p:nvSpPr>
        <p:spPr>
          <a:xfrm>
            <a:off x="5626825" y="6535157"/>
            <a:ext cx="5117566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LABORATORIO DIDATTICA INNOVATIVA DSMC 14/02/2024</a:t>
            </a:r>
            <a:endParaRPr/>
          </a:p>
        </p:txBody>
      </p:sp>
      <p:sp>
        <p:nvSpPr>
          <p:cNvPr id="197" name="Google Shape;197;p8"/>
          <p:cNvSpPr/>
          <p:nvPr/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98" name="Google Shape;198;p8"/>
          <p:cNvSpPr txBox="1">
            <a:spLocks noGrp="1"/>
          </p:cNvSpPr>
          <p:nvPr>
            <p:ph type="body" idx="1"/>
          </p:nvPr>
        </p:nvSpPr>
        <p:spPr>
          <a:xfrm>
            <a:off x="7582563" y="1277407"/>
            <a:ext cx="4190337" cy="4984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lnSpcReduction="10000"/>
          </a:bodyPr>
          <a:lstStyle/>
          <a:p>
            <a:pPr marL="91440" lvl="0" indent="-9144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Char char=" "/>
            </a:pPr>
            <a:r>
              <a:rPr lang="en-US" sz="1400" dirty="0">
                <a:solidFill>
                  <a:srgbClr val="FFC000"/>
                </a:solidFill>
              </a:rPr>
              <a:t>EELISA (European Engineering Learning Innovation and Science Alliance) </a:t>
            </a:r>
            <a:r>
              <a:rPr lang="en-US" sz="1400" dirty="0" err="1">
                <a:solidFill>
                  <a:srgbClr val="FFFFFF"/>
                </a:solidFill>
              </a:rPr>
              <a:t>mette</a:t>
            </a:r>
            <a:r>
              <a:rPr lang="en-US" sz="1400" dirty="0">
                <a:solidFill>
                  <a:srgbClr val="FFFFFF"/>
                </a:solidFill>
              </a:rPr>
              <a:t> al </a:t>
            </a:r>
            <a:r>
              <a:rPr lang="en-US" sz="1400" dirty="0" err="1">
                <a:solidFill>
                  <a:srgbClr val="FFFFFF"/>
                </a:solidFill>
              </a:rPr>
              <a:t>centro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il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metodo</a:t>
            </a:r>
            <a:r>
              <a:rPr lang="en-US" sz="1400" dirty="0">
                <a:solidFill>
                  <a:srgbClr val="FFFFFF"/>
                </a:solidFill>
              </a:rPr>
              <a:t> di </a:t>
            </a:r>
            <a:r>
              <a:rPr lang="en-US" sz="1400" dirty="0" err="1">
                <a:solidFill>
                  <a:srgbClr val="FFFFFF"/>
                </a:solidFill>
              </a:rPr>
              <a:t>apprendimento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universitario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basato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sulla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ricerca</a:t>
            </a:r>
            <a:r>
              <a:rPr lang="en-US" sz="1400" dirty="0">
                <a:solidFill>
                  <a:srgbClr val="FFFFFF"/>
                </a:solidFill>
              </a:rPr>
              <a:t>, </a:t>
            </a:r>
            <a:r>
              <a:rPr lang="en-US" sz="1400" b="1" dirty="0" err="1">
                <a:solidFill>
                  <a:srgbClr val="FFC000"/>
                </a:solidFill>
              </a:rPr>
              <a:t>attraverso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il</a:t>
            </a:r>
            <a:r>
              <a:rPr lang="en-US" sz="1400" b="1" dirty="0">
                <a:solidFill>
                  <a:srgbClr val="FFFFFF"/>
                </a:solidFill>
              </a:rPr>
              <a:t> </a:t>
            </a:r>
            <a:r>
              <a:rPr lang="en-US" sz="1400" b="1" dirty="0">
                <a:solidFill>
                  <a:srgbClr val="FFC000"/>
                </a:solidFill>
              </a:rPr>
              <a:t>quale le </a:t>
            </a:r>
            <a:r>
              <a:rPr lang="en-US" sz="1400" b="1" dirty="0" err="1">
                <a:solidFill>
                  <a:srgbClr val="FFC000"/>
                </a:solidFill>
              </a:rPr>
              <a:t>nozioni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sono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trasmesse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agli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studenti</a:t>
            </a:r>
            <a:r>
              <a:rPr lang="en-US" sz="1400" b="1" dirty="0">
                <a:solidFill>
                  <a:srgbClr val="FFC000"/>
                </a:solidFill>
              </a:rPr>
              <a:t> e </a:t>
            </a:r>
            <a:r>
              <a:rPr lang="en-US" sz="1400" b="1" dirty="0" err="1">
                <a:solidFill>
                  <a:srgbClr val="FFC000"/>
                </a:solidFill>
              </a:rPr>
              <a:t>alle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studentesse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coinvolgendoli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nella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risoluzione</a:t>
            </a:r>
            <a:r>
              <a:rPr lang="en-US" sz="1400" b="1" dirty="0">
                <a:solidFill>
                  <a:srgbClr val="FFC000"/>
                </a:solidFill>
              </a:rPr>
              <a:t> di un </a:t>
            </a:r>
            <a:r>
              <a:rPr lang="en-US" sz="1400" b="1" dirty="0" err="1">
                <a:solidFill>
                  <a:srgbClr val="FFC000"/>
                </a:solidFill>
              </a:rPr>
              <a:t>problema</a:t>
            </a:r>
            <a:r>
              <a:rPr lang="en-US" sz="1400" b="1" dirty="0">
                <a:solidFill>
                  <a:srgbClr val="FFC000"/>
                </a:solidFill>
              </a:rPr>
              <a:t> di </a:t>
            </a:r>
            <a:r>
              <a:rPr lang="en-US" sz="1400" b="1" dirty="0" err="1">
                <a:solidFill>
                  <a:srgbClr val="FFC000"/>
                </a:solidFill>
              </a:rPr>
              <a:t>ricerca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nel</a:t>
            </a:r>
            <a:r>
              <a:rPr lang="en-US" sz="1400" b="1" dirty="0">
                <a:solidFill>
                  <a:srgbClr val="FFC000"/>
                </a:solidFill>
              </a:rPr>
              <a:t> </a:t>
            </a:r>
            <a:r>
              <a:rPr lang="en-US" sz="1400" b="1" dirty="0" err="1">
                <a:solidFill>
                  <a:srgbClr val="FFC000"/>
                </a:solidFill>
              </a:rPr>
              <a:t>loro</a:t>
            </a:r>
            <a:r>
              <a:rPr lang="en-US" sz="1400" b="1" dirty="0">
                <a:solidFill>
                  <a:srgbClr val="FFC000"/>
                </a:solidFill>
              </a:rPr>
              <a:t> campo</a:t>
            </a:r>
            <a:r>
              <a:rPr lang="en-US" sz="1400" dirty="0">
                <a:solidFill>
                  <a:srgbClr val="FFFFFF"/>
                </a:solidFill>
              </a:rPr>
              <a:t>. </a:t>
            </a:r>
            <a:endParaRPr dirty="0"/>
          </a:p>
          <a:p>
            <a:pPr marL="91440" lvl="0" indent="-91440" algn="just" rtl="0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SzPts val="1400"/>
              <a:buChar char=" "/>
            </a:pPr>
            <a:r>
              <a:rPr lang="en-US" sz="1400" dirty="0">
                <a:solidFill>
                  <a:srgbClr val="FFFFFF"/>
                </a:solidFill>
              </a:rPr>
              <a:t>E’ un network </a:t>
            </a:r>
            <a:r>
              <a:rPr lang="en-US" sz="1400" dirty="0" err="1">
                <a:solidFill>
                  <a:srgbClr val="FFFFFF"/>
                </a:solidFill>
              </a:rPr>
              <a:t>internazionale</a:t>
            </a:r>
            <a:r>
              <a:rPr lang="en-US" sz="1400" dirty="0">
                <a:solidFill>
                  <a:srgbClr val="FFFFFF"/>
                </a:solidFill>
              </a:rPr>
              <a:t> di </a:t>
            </a:r>
            <a:r>
              <a:rPr lang="en-US" sz="1400" dirty="0" err="1">
                <a:solidFill>
                  <a:srgbClr val="FFFFFF"/>
                </a:solidFill>
              </a:rPr>
              <a:t>università</a:t>
            </a:r>
            <a:r>
              <a:rPr lang="en-US" sz="1400" dirty="0">
                <a:solidFill>
                  <a:srgbClr val="FFFFFF"/>
                </a:solidFill>
              </a:rPr>
              <a:t> e </a:t>
            </a:r>
            <a:r>
              <a:rPr lang="en-US" sz="1400" dirty="0" err="1">
                <a:solidFill>
                  <a:srgbClr val="FFFFFF"/>
                </a:solidFill>
              </a:rPr>
              <a:t>istituti</a:t>
            </a:r>
            <a:r>
              <a:rPr lang="en-US" sz="1400" dirty="0">
                <a:solidFill>
                  <a:srgbClr val="FFFFFF"/>
                </a:solidFill>
              </a:rPr>
              <a:t> di </a:t>
            </a:r>
            <a:r>
              <a:rPr lang="en-US" sz="1400" dirty="0" err="1">
                <a:solidFill>
                  <a:srgbClr val="FFFFFF"/>
                </a:solidFill>
              </a:rPr>
              <a:t>ricerca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u="sng" dirty="0" err="1">
                <a:solidFill>
                  <a:srgbClr val="FFFFFF"/>
                </a:solidFill>
              </a:rPr>
              <a:t>finanziato</a:t>
            </a:r>
            <a:r>
              <a:rPr lang="en-US" sz="1400" u="sng" dirty="0">
                <a:solidFill>
                  <a:srgbClr val="FFFFFF"/>
                </a:solidFill>
              </a:rPr>
              <a:t> </a:t>
            </a:r>
            <a:r>
              <a:rPr lang="en-US" sz="1400" u="sng" dirty="0" err="1">
                <a:solidFill>
                  <a:srgbClr val="FFFFFF"/>
                </a:solidFill>
              </a:rPr>
              <a:t>dalla</a:t>
            </a:r>
            <a:r>
              <a:rPr lang="en-US" sz="1400" u="sng" dirty="0">
                <a:solidFill>
                  <a:srgbClr val="FFFFFF"/>
                </a:solidFill>
              </a:rPr>
              <a:t> </a:t>
            </a:r>
            <a:r>
              <a:rPr lang="en-US" sz="1400" u="sng" dirty="0" err="1">
                <a:solidFill>
                  <a:srgbClr val="FFFFFF"/>
                </a:solidFill>
              </a:rPr>
              <a:t>Commissione</a:t>
            </a:r>
            <a:r>
              <a:rPr lang="en-US" sz="1400" u="sng" dirty="0">
                <a:solidFill>
                  <a:srgbClr val="FFFFFF"/>
                </a:solidFill>
              </a:rPr>
              <a:t> </a:t>
            </a:r>
            <a:r>
              <a:rPr lang="en-US" sz="1400" u="sng" dirty="0" err="1">
                <a:solidFill>
                  <a:srgbClr val="FFFFFF"/>
                </a:solidFill>
              </a:rPr>
              <a:t>Europea</a:t>
            </a:r>
            <a:r>
              <a:rPr lang="en-US" sz="1400" u="sng" dirty="0">
                <a:solidFill>
                  <a:srgbClr val="FFFFFF"/>
                </a:solidFill>
              </a:rPr>
              <a:t> </a:t>
            </a:r>
            <a:r>
              <a:rPr lang="en-US" sz="1400" dirty="0">
                <a:solidFill>
                  <a:srgbClr val="FFFFFF"/>
                </a:solidFill>
              </a:rPr>
              <a:t>a cui </a:t>
            </a:r>
            <a:r>
              <a:rPr lang="en-US" sz="1400" dirty="0" err="1">
                <a:solidFill>
                  <a:srgbClr val="FFFFFF"/>
                </a:solidFill>
              </a:rPr>
              <a:t>partecipano</a:t>
            </a:r>
            <a:r>
              <a:rPr lang="en-US" sz="1400" dirty="0">
                <a:solidFill>
                  <a:srgbClr val="FFFFFF"/>
                </a:solidFill>
              </a:rPr>
              <a:t>, </a:t>
            </a:r>
            <a:r>
              <a:rPr lang="en-US" sz="1400" dirty="0" err="1">
                <a:solidFill>
                  <a:srgbClr val="FFFFFF"/>
                </a:solidFill>
              </a:rPr>
              <a:t>oltre</a:t>
            </a:r>
            <a:r>
              <a:rPr lang="en-US" sz="1400" dirty="0">
                <a:solidFill>
                  <a:srgbClr val="FFFFFF"/>
                </a:solidFill>
              </a:rPr>
              <a:t> a </a:t>
            </a:r>
            <a:r>
              <a:rPr lang="en-US" sz="1400" dirty="0" err="1">
                <a:solidFill>
                  <a:srgbClr val="FFFFFF"/>
                </a:solidFill>
              </a:rPr>
              <a:t>Scuola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Normale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Superiore</a:t>
            </a:r>
            <a:r>
              <a:rPr lang="en-US" sz="1400" dirty="0">
                <a:solidFill>
                  <a:srgbClr val="FFFFFF"/>
                </a:solidFill>
              </a:rPr>
              <a:t> e </a:t>
            </a:r>
            <a:r>
              <a:rPr lang="en-US" sz="1400" dirty="0" err="1">
                <a:solidFill>
                  <a:srgbClr val="FFFFFF"/>
                </a:solidFill>
              </a:rPr>
              <a:t>Scuola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Superiore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Sant’Anna</a:t>
            </a:r>
            <a:r>
              <a:rPr lang="en-US" sz="1400" dirty="0">
                <a:solidFill>
                  <a:srgbClr val="FFFFFF"/>
                </a:solidFill>
              </a:rPr>
              <a:t>, </a:t>
            </a:r>
            <a:r>
              <a:rPr lang="en-US" sz="1400" dirty="0" err="1">
                <a:solidFill>
                  <a:srgbClr val="FFFFFF"/>
                </a:solidFill>
              </a:rPr>
              <a:t>altri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otto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istituti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universitari</a:t>
            </a:r>
            <a:r>
              <a:rPr lang="en-US" sz="1400" dirty="0">
                <a:solidFill>
                  <a:srgbClr val="FFFFFF"/>
                </a:solidFill>
              </a:rPr>
              <a:t> e </a:t>
            </a:r>
            <a:r>
              <a:rPr lang="en-US" sz="1400" dirty="0" err="1">
                <a:solidFill>
                  <a:srgbClr val="FFFFFF"/>
                </a:solidFill>
              </a:rPr>
              <a:t>centri</a:t>
            </a:r>
            <a:r>
              <a:rPr lang="en-US" sz="1400" dirty="0">
                <a:solidFill>
                  <a:srgbClr val="FFFFFF"/>
                </a:solidFill>
              </a:rPr>
              <a:t> di </a:t>
            </a:r>
            <a:r>
              <a:rPr lang="en-US" sz="1400" dirty="0" err="1">
                <a:solidFill>
                  <a:srgbClr val="FFFFFF"/>
                </a:solidFill>
              </a:rPr>
              <a:t>ricerca</a:t>
            </a:r>
            <a:r>
              <a:rPr lang="en-US" sz="1400" dirty="0">
                <a:solidFill>
                  <a:srgbClr val="FFFFFF"/>
                </a:solidFill>
              </a:rPr>
              <a:t> </a:t>
            </a:r>
            <a:r>
              <a:rPr lang="en-US" sz="1400" dirty="0" err="1">
                <a:solidFill>
                  <a:srgbClr val="FFFFFF"/>
                </a:solidFill>
              </a:rPr>
              <a:t>tra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Francia</a:t>
            </a:r>
            <a:r>
              <a:rPr lang="en-US" sz="1400" dirty="0">
                <a:solidFill>
                  <a:srgbClr val="FFFFFF"/>
                </a:solidFill>
              </a:rPr>
              <a:t>, Germania, </a:t>
            </a:r>
            <a:r>
              <a:rPr lang="en-US" sz="1400" dirty="0" err="1">
                <a:solidFill>
                  <a:srgbClr val="FFFFFF"/>
                </a:solidFill>
              </a:rPr>
              <a:t>Spagna</a:t>
            </a:r>
            <a:r>
              <a:rPr lang="en-US" sz="1400" dirty="0">
                <a:solidFill>
                  <a:srgbClr val="FFFFFF"/>
                </a:solidFill>
              </a:rPr>
              <a:t>, </a:t>
            </a:r>
            <a:r>
              <a:rPr lang="en-US" sz="1400" dirty="0" err="1">
                <a:solidFill>
                  <a:srgbClr val="FFFFFF"/>
                </a:solidFill>
              </a:rPr>
              <a:t>Turchia</a:t>
            </a:r>
            <a:r>
              <a:rPr lang="en-US" sz="1400" dirty="0">
                <a:solidFill>
                  <a:srgbClr val="FFFFFF"/>
                </a:solidFill>
              </a:rPr>
              <a:t>, Romania, </a:t>
            </a:r>
            <a:r>
              <a:rPr lang="en-US" sz="1400" dirty="0" err="1">
                <a:solidFill>
                  <a:srgbClr val="FFFFFF"/>
                </a:solidFill>
              </a:rPr>
              <a:t>Ungheria</a:t>
            </a:r>
            <a:r>
              <a:rPr lang="en-US" sz="1400" dirty="0">
                <a:solidFill>
                  <a:srgbClr val="FFFFFF"/>
                </a:solidFill>
              </a:rPr>
              <a:t>, </a:t>
            </a:r>
            <a:r>
              <a:rPr lang="en-US" sz="1400" dirty="0" err="1">
                <a:solidFill>
                  <a:srgbClr val="FFFFFF"/>
                </a:solidFill>
              </a:rPr>
              <a:t>Svizzera</a:t>
            </a:r>
            <a:r>
              <a:rPr lang="en-US" sz="1400" dirty="0">
                <a:solidFill>
                  <a:srgbClr val="FFFFFF"/>
                </a:solidFill>
              </a:rPr>
              <a:t> (Universidad </a:t>
            </a:r>
            <a:r>
              <a:rPr lang="en-US" sz="1400" dirty="0" err="1">
                <a:solidFill>
                  <a:srgbClr val="FFFFFF"/>
                </a:solidFill>
              </a:rPr>
              <a:t>Politécnica</a:t>
            </a:r>
            <a:r>
              <a:rPr lang="en-US" sz="1400" dirty="0">
                <a:solidFill>
                  <a:srgbClr val="FFFFFF"/>
                </a:solidFill>
              </a:rPr>
              <a:t> de Madrid, </a:t>
            </a:r>
            <a:r>
              <a:rPr lang="en-US" sz="1400" dirty="0" err="1">
                <a:solidFill>
                  <a:srgbClr val="FFFFFF"/>
                </a:solidFill>
              </a:rPr>
              <a:t>che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coordina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il</a:t>
            </a:r>
            <a:r>
              <a:rPr lang="en-US" sz="1400" dirty="0">
                <a:solidFill>
                  <a:srgbClr val="FFFFFF"/>
                </a:solidFill>
              </a:rPr>
              <a:t> network, Budapest University of Technology and Economics, Friedrich-Alexander University Erlangen </a:t>
            </a:r>
            <a:r>
              <a:rPr lang="en-US" sz="1400" dirty="0" err="1">
                <a:solidFill>
                  <a:srgbClr val="FFFFFF"/>
                </a:solidFill>
              </a:rPr>
              <a:t>Nürnberg</a:t>
            </a:r>
            <a:r>
              <a:rPr lang="en-US" sz="1400" dirty="0">
                <a:solidFill>
                  <a:srgbClr val="FFFFFF"/>
                </a:solidFill>
              </a:rPr>
              <a:t>, </a:t>
            </a:r>
            <a:r>
              <a:rPr lang="en-US" sz="1400" dirty="0" err="1">
                <a:solidFill>
                  <a:srgbClr val="FFFFFF"/>
                </a:solidFill>
              </a:rPr>
              <a:t>Ecole</a:t>
            </a:r>
            <a:r>
              <a:rPr lang="en-US" sz="1400" dirty="0">
                <a:solidFill>
                  <a:srgbClr val="FFFFFF"/>
                </a:solidFill>
              </a:rPr>
              <a:t> des </a:t>
            </a:r>
            <a:r>
              <a:rPr lang="en-US" sz="1400" dirty="0" err="1">
                <a:solidFill>
                  <a:srgbClr val="FFFFFF"/>
                </a:solidFill>
              </a:rPr>
              <a:t>Ponts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ParisTech</a:t>
            </a:r>
            <a:r>
              <a:rPr lang="en-US" sz="1400" dirty="0">
                <a:solidFill>
                  <a:srgbClr val="FFFFFF"/>
                </a:solidFill>
              </a:rPr>
              <a:t>, </a:t>
            </a:r>
            <a:r>
              <a:rPr lang="en-US" sz="1400" dirty="0" err="1">
                <a:solidFill>
                  <a:srgbClr val="FFFFFF"/>
                </a:solidFill>
              </a:rPr>
              <a:t>Polytecnhic</a:t>
            </a:r>
            <a:r>
              <a:rPr lang="en-US" sz="1400" dirty="0">
                <a:solidFill>
                  <a:srgbClr val="FFFFFF"/>
                </a:solidFill>
              </a:rPr>
              <a:t> University of Bucharest, Istanbul Technical University, Paris Sciences &amp; </a:t>
            </a:r>
            <a:r>
              <a:rPr lang="en-US" sz="1400" dirty="0" err="1">
                <a:solidFill>
                  <a:srgbClr val="FFFFFF"/>
                </a:solidFill>
              </a:rPr>
              <a:t>Lettres</a:t>
            </a:r>
            <a:r>
              <a:rPr lang="en-US" sz="1400" dirty="0">
                <a:solidFill>
                  <a:srgbClr val="FFFFFF"/>
                </a:solidFill>
              </a:rPr>
              <a:t>, e solo </a:t>
            </a:r>
            <a:r>
              <a:rPr lang="en-US" sz="1400" dirty="0" err="1">
                <a:solidFill>
                  <a:srgbClr val="FFFFFF"/>
                </a:solidFill>
              </a:rPr>
              <a:t>recentemente</a:t>
            </a:r>
            <a:r>
              <a:rPr lang="en-US" sz="1400" dirty="0">
                <a:solidFill>
                  <a:srgbClr val="FFFFFF"/>
                </a:solidFill>
              </a:rPr>
              <a:t> ZHAW Zurich University of Applied Sciences). </a:t>
            </a:r>
            <a:endParaRPr dirty="0"/>
          </a:p>
        </p:txBody>
      </p:sp>
      <p:pic>
        <p:nvPicPr>
          <p:cNvPr id="199" name="Google Shape;199;p8" descr="Immagine che contiene testo, Carattere, Elementi grafici, logo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63910" y="321732"/>
            <a:ext cx="1612900" cy="81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8" descr="Immagine che contiene vestiti, Viso umano, persona, Attrezzature mediche&#10;&#10;Descrizione generata automa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8840" y="1412339"/>
            <a:ext cx="6327013" cy="31676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Integrale">
  <a:themeElements>
    <a:clrScheme name="Integrale">
      <a:dk1>
        <a:srgbClr val="000000"/>
      </a:dk1>
      <a:lt1>
        <a:srgbClr val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tegrale">
  <a:themeElements>
    <a:clrScheme name="Integrale">
      <a:dk1>
        <a:srgbClr val="000000"/>
      </a:dk1>
      <a:lt1>
        <a:srgbClr val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802</Words>
  <Application>Microsoft Office PowerPoint</Application>
  <PresentationFormat>Widescreen</PresentationFormat>
  <Paragraphs>113</Paragraphs>
  <Slides>16</Slides>
  <Notes>16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16</vt:i4>
      </vt:variant>
    </vt:vector>
  </HeadingPairs>
  <TitlesOfParts>
    <vt:vector size="25" baseType="lpstr">
      <vt:lpstr>Arial</vt:lpstr>
      <vt:lpstr>Avenir</vt:lpstr>
      <vt:lpstr>Calibri</vt:lpstr>
      <vt:lpstr>Noto Sans Symbols</vt:lpstr>
      <vt:lpstr>Tw Cen MT</vt:lpstr>
      <vt:lpstr>Twentieth Century</vt:lpstr>
      <vt:lpstr>Wingdings</vt:lpstr>
      <vt:lpstr>Integrale</vt:lpstr>
      <vt:lpstr>Integrale</vt:lpstr>
      <vt:lpstr>LABORATORIO DIDATTICA INNOVATIVA</vt:lpstr>
      <vt:lpstr>OBIETTIVI</vt:lpstr>
      <vt:lpstr>COMPITI</vt:lpstr>
      <vt:lpstr>Didattica INNOVATIVA</vt:lpstr>
      <vt:lpstr>I TRE ELEMENTI DELLA LEZIONE  </vt:lpstr>
      <vt:lpstr>Presentazione standard di PowerPoint</vt:lpstr>
      <vt:lpstr>Presentazione standard di PowerPoint</vt:lpstr>
      <vt:lpstr>RESEARCH-BASED LEARNING (RBL)</vt:lpstr>
      <vt:lpstr>II EELISA RESEARCH-BASED LEARNING (RBL) SYMPOSIUM</vt:lpstr>
      <vt:lpstr>Presentazione standard di PowerPoint</vt:lpstr>
      <vt:lpstr>BASARSI SULL’EVIDENZA SCIENTIFICA PER MIGLIORARE L’APPRENDIMENTO</vt:lpstr>
      <vt:lpstr>Presentazione standard di PowerPoint</vt:lpstr>
      <vt:lpstr>Presentazione standard di PowerPoint</vt:lpstr>
      <vt:lpstr>Possibile effetto di corsi di andragogia e di uso piattaforma Wooclap</vt:lpstr>
      <vt:lpstr>PEER REVIEW TRA STUDENTI</vt:lpstr>
      <vt:lpstr>Future Directions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DIDATTICA INNOVATIVA</dc:title>
  <dc:creator>Alessia Sarica</dc:creator>
  <cp:lastModifiedBy>Utente</cp:lastModifiedBy>
  <cp:revision>3</cp:revision>
  <dcterms:created xsi:type="dcterms:W3CDTF">2023-12-05T10:52:21Z</dcterms:created>
  <dcterms:modified xsi:type="dcterms:W3CDTF">2025-03-29T17:55:52Z</dcterms:modified>
</cp:coreProperties>
</file>